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media/image99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93" r:id="rId3"/>
    <p:sldId id="376" r:id="rId4"/>
    <p:sldId id="350" r:id="rId5"/>
    <p:sldId id="377" r:id="rId6"/>
    <p:sldId id="375" r:id="rId7"/>
    <p:sldId id="354" r:id="rId8"/>
    <p:sldId id="416" r:id="rId9"/>
    <p:sldId id="417" r:id="rId10"/>
    <p:sldId id="418" r:id="rId11"/>
    <p:sldId id="415" r:id="rId12"/>
    <p:sldId id="428" r:id="rId13"/>
    <p:sldId id="430" r:id="rId14"/>
    <p:sldId id="431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39" r:id="rId23"/>
    <p:sldId id="440" r:id="rId24"/>
    <p:sldId id="441" r:id="rId25"/>
    <p:sldId id="442" r:id="rId26"/>
    <p:sldId id="443" r:id="rId27"/>
    <p:sldId id="470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9" r:id="rId42"/>
    <p:sldId id="460" r:id="rId43"/>
    <p:sldId id="471" r:id="rId44"/>
    <p:sldId id="472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364" r:id="rId54"/>
    <p:sldId id="355" r:id="rId55"/>
    <p:sldId id="399" r:id="rId56"/>
    <p:sldId id="401" r:id="rId57"/>
    <p:sldId id="402" r:id="rId58"/>
    <p:sldId id="349" r:id="rId59"/>
    <p:sldId id="284" r:id="rId60"/>
    <p:sldId id="317" r:id="rId61"/>
    <p:sldId id="328" r:id="rId62"/>
    <p:sldId id="338" r:id="rId63"/>
    <p:sldId id="339" r:id="rId64"/>
    <p:sldId id="340" r:id="rId65"/>
    <p:sldId id="262" r:id="rId66"/>
    <p:sldId id="299" r:id="rId67"/>
    <p:sldId id="300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3363B61-E772-4DBD-860A-33A4843DB052}">
          <p14:sldIdLst>
            <p14:sldId id="256"/>
            <p14:sldId id="293"/>
            <p14:sldId id="376"/>
            <p14:sldId id="350"/>
            <p14:sldId id="377"/>
            <p14:sldId id="375"/>
            <p14:sldId id="354"/>
            <p14:sldId id="416"/>
            <p14:sldId id="417"/>
            <p14:sldId id="418"/>
            <p14:sldId id="415"/>
            <p14:sldId id="428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70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9"/>
            <p14:sldId id="460"/>
            <p14:sldId id="471"/>
            <p14:sldId id="472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364"/>
            <p14:sldId id="355"/>
            <p14:sldId id="399"/>
            <p14:sldId id="401"/>
            <p14:sldId id="402"/>
            <p14:sldId id="349"/>
            <p14:sldId id="284"/>
            <p14:sldId id="317"/>
            <p14:sldId id="328"/>
            <p14:sldId id="338"/>
            <p14:sldId id="339"/>
            <p14:sldId id="340"/>
            <p14:sldId id="262"/>
            <p14:sldId id="299"/>
            <p14:sldId id="30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Анна-Владимир" initials="А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8D11"/>
    <a:srgbClr val="2D428F"/>
    <a:srgbClr val="EB462B"/>
    <a:srgbClr val="092563"/>
    <a:srgbClr val="C00000"/>
    <a:srgbClr val="5A4BCB"/>
    <a:srgbClr val="99A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68" autoAdjust="0"/>
    <p:restoredTop sz="95827" autoAdjust="0"/>
  </p:normalViewPr>
  <p:slideViewPr>
    <p:cSldViewPr>
      <p:cViewPr>
        <p:scale>
          <a:sx n="90" d="100"/>
          <a:sy n="90" d="100"/>
        </p:scale>
        <p:origin x="-128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1053;&#1077;&#1081;&#1088;&#1086;\&#1055;&#1088;&#1077;&#1079;&#1077;&#1085;&#1090;&#1072;&#1094;&#1080;&#1103;\&#1064;&#1040;&#1044;\&#1052;&#1086;&#1076;&#1077;&#1083;&#1100;%20&#1092;&#1091;&#1085;&#1082;&#1094;&#1080;&#1081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1053;&#1077;&#1081;&#1088;&#1086;\&#1055;&#1088;&#1077;&#1079;&#1077;&#1085;&#1090;&#1072;&#1094;&#1080;&#1103;\&#1064;&#1040;&#1044;\&#1052;&#1086;&#1076;&#1077;&#1083;&#1100;%20&#1092;&#1091;&#1085;&#1082;&#1094;&#1080;&#1081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F:\&#1053;&#1077;&#1081;&#1088;&#1086;\&#1055;&#1088;&#1077;&#1079;&#1077;&#1085;&#1090;&#1072;&#1094;&#1080;&#1103;\&#1064;&#1040;&#1044;\&#1052;&#1086;&#1076;&#1077;&#1083;&#1100;%20&#1092;&#1091;&#1085;&#1082;&#1094;&#1080;&#1081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&#1050;&#1085;&#1080;&#1075;&#1072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Линейно!$BK$1</c:f>
              <c:strCache>
                <c:ptCount val="1"/>
                <c:pt idx="0">
                  <c:v>А1</c:v>
                </c:pt>
              </c:strCache>
            </c:strRef>
          </c:tx>
          <c:marker>
            <c:symbol val="none"/>
          </c:marker>
          <c:val>
            <c:numRef>
              <c:f>Линейно!$BK$2:$BK$127</c:f>
              <c:numCache>
                <c:formatCode>General</c:formatCode>
                <c:ptCount val="126"/>
                <c:pt idx="0">
                  <c:v>0.23770262642713375</c:v>
                </c:pt>
                <c:pt idx="1">
                  <c:v>0.2200950244695665</c:v>
                </c:pt>
                <c:pt idx="2">
                  <c:v>0.20491605726477052</c:v>
                </c:pt>
                <c:pt idx="3">
                  <c:v>0.19169566647349368</c:v>
                </c:pt>
                <c:pt idx="4">
                  <c:v>0.18007774729328324</c:v>
                </c:pt>
                <c:pt idx="5">
                  <c:v>0.16978759030509458</c:v>
                </c:pt>
                <c:pt idx="6">
                  <c:v>0.16060988272103646</c:v>
                </c:pt>
                <c:pt idx="7">
                  <c:v>0.15237347847893118</c:v>
                </c:pt>
                <c:pt idx="8">
                  <c:v>0.14494062587020365</c:v>
                </c:pt>
                <c:pt idx="9">
                  <c:v>0.13819920141112371</c:v>
                </c:pt>
                <c:pt idx="10">
                  <c:v>0.13205701468174111</c:v>
                </c:pt>
                <c:pt idx="11">
                  <c:v>0.12643756724847494</c:v>
                </c:pt>
                <c:pt idx="12">
                  <c:v>0.12127685021792554</c:v>
                </c:pt>
                <c:pt idx="13">
                  <c:v>0.11409726068502382</c:v>
                </c:pt>
                <c:pt idx="14">
                  <c:v>0.10458915562793941</c:v>
                </c:pt>
                <c:pt idx="15">
                  <c:v>9.5081050570852893E-2</c:v>
                </c:pt>
                <c:pt idx="16">
                  <c:v>8.5572945513768497E-2</c:v>
                </c:pt>
                <c:pt idx="17">
                  <c:v>7.6064840456681979E-2</c:v>
                </c:pt>
                <c:pt idx="18">
                  <c:v>6.6556735399597583E-2</c:v>
                </c:pt>
                <c:pt idx="19">
                  <c:v>5.7048630342511071E-2</c:v>
                </c:pt>
                <c:pt idx="20">
                  <c:v>4.7540525285426669E-2</c:v>
                </c:pt>
                <c:pt idx="21">
                  <c:v>3.803242022834015E-2</c:v>
                </c:pt>
                <c:pt idx="22">
                  <c:v>2.8524315171255751E-2</c:v>
                </c:pt>
                <c:pt idx="23">
                  <c:v>1.9016210114169232E-2</c:v>
                </c:pt>
                <c:pt idx="24">
                  <c:v>9.508105057084831E-3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Линейно!$BL$1</c:f>
              <c:strCache>
                <c:ptCount val="1"/>
                <c:pt idx="0">
                  <c:v>А2</c:v>
                </c:pt>
              </c:strCache>
            </c:strRef>
          </c:tx>
          <c:marker>
            <c:symbol val="none"/>
          </c:marker>
          <c:val>
            <c:numRef>
              <c:f>Линейно!$BL$2:$BL$127</c:f>
              <c:numCache>
                <c:formatCode>General</c:formatCode>
                <c:ptCount val="126"/>
                <c:pt idx="0">
                  <c:v>2.4329823853269244E-15</c:v>
                </c:pt>
                <c:pt idx="1">
                  <c:v>4.9947252713203188E-2</c:v>
                </c:pt>
                <c:pt idx="2">
                  <c:v>9.3005229190090841E-2</c:v>
                </c:pt>
                <c:pt idx="3">
                  <c:v>0.13050733773448525</c:v>
                </c:pt>
                <c:pt idx="4">
                  <c:v>0.1634637361522791</c:v>
                </c:pt>
                <c:pt idx="5">
                  <c:v>0.19265368903661728</c:v>
                </c:pt>
                <c:pt idx="6">
                  <c:v>0.21868797133885912</c:v>
                </c:pt>
                <c:pt idx="7">
                  <c:v>0.24205207084087618</c:v>
                </c:pt>
                <c:pt idx="8">
                  <c:v>0.26313674600122838</c:v>
                </c:pt>
                <c:pt idx="9">
                  <c:v>0.28226005603038928</c:v>
                </c:pt>
                <c:pt idx="10">
                  <c:v>0.29968351627917644</c:v>
                </c:pt>
                <c:pt idx="11">
                  <c:v>0.31562412884721935</c:v>
                </c:pt>
                <c:pt idx="12">
                  <c:v>0.33026346691990854</c:v>
                </c:pt>
                <c:pt idx="13">
                  <c:v>0.33714395581407491</c:v>
                </c:pt>
                <c:pt idx="14">
                  <c:v>0.33714395581407491</c:v>
                </c:pt>
                <c:pt idx="15">
                  <c:v>0.33714395581407491</c:v>
                </c:pt>
                <c:pt idx="16">
                  <c:v>0.33714395581407491</c:v>
                </c:pt>
                <c:pt idx="17">
                  <c:v>0.33714395581407491</c:v>
                </c:pt>
                <c:pt idx="18">
                  <c:v>0.33714395581407491</c:v>
                </c:pt>
                <c:pt idx="19">
                  <c:v>0.33714395581407491</c:v>
                </c:pt>
                <c:pt idx="20">
                  <c:v>0.33714395581407491</c:v>
                </c:pt>
                <c:pt idx="21">
                  <c:v>0.33714395581407491</c:v>
                </c:pt>
                <c:pt idx="22">
                  <c:v>0.33714395581407491</c:v>
                </c:pt>
                <c:pt idx="23">
                  <c:v>0.33714395581407491</c:v>
                </c:pt>
                <c:pt idx="24">
                  <c:v>0.33714395581407491</c:v>
                </c:pt>
                <c:pt idx="25">
                  <c:v>0.33714395581407192</c:v>
                </c:pt>
                <c:pt idx="26">
                  <c:v>0.31017243934894634</c:v>
                </c:pt>
                <c:pt idx="27">
                  <c:v>0.28320092288382037</c:v>
                </c:pt>
                <c:pt idx="28">
                  <c:v>0.25622940641869529</c:v>
                </c:pt>
                <c:pt idx="29">
                  <c:v>0.22925788995357088</c:v>
                </c:pt>
                <c:pt idx="30">
                  <c:v>0.20228637348844603</c:v>
                </c:pt>
                <c:pt idx="31">
                  <c:v>0.17531485702331881</c:v>
                </c:pt>
                <c:pt idx="32">
                  <c:v>0.14834334055819448</c:v>
                </c:pt>
                <c:pt idx="33">
                  <c:v>0.12137182409306679</c:v>
                </c:pt>
                <c:pt idx="34">
                  <c:v>9.4400307627942937E-2</c:v>
                </c:pt>
                <c:pt idx="35">
                  <c:v>6.7428791162814763E-2</c:v>
                </c:pt>
                <c:pt idx="36">
                  <c:v>4.0457274697691378E-2</c:v>
                </c:pt>
                <c:pt idx="37">
                  <c:v>1.3485758232562726E-2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Линейно!$BM$1</c:f>
              <c:strCache>
                <c:ptCount val="1"/>
                <c:pt idx="0">
                  <c:v>А3</c:v>
                </c:pt>
              </c:strCache>
            </c:strRef>
          </c:tx>
          <c:marker>
            <c:symbol val="none"/>
          </c:marker>
          <c:val>
            <c:numRef>
              <c:f>Линейно!$BM$2:$BM$127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1.8915679988990533E-2</c:v>
                </c:pt>
                <c:pt idx="14">
                  <c:v>5.6747039966968192E-2</c:v>
                </c:pt>
                <c:pt idx="15">
                  <c:v>9.4578399944954261E-2</c:v>
                </c:pt>
                <c:pt idx="16">
                  <c:v>0.13240975992293189</c:v>
                </c:pt>
                <c:pt idx="17">
                  <c:v>0.17024111990091798</c:v>
                </c:pt>
                <c:pt idx="18">
                  <c:v>0.20807247987889563</c:v>
                </c:pt>
                <c:pt idx="19">
                  <c:v>0.24590383985688166</c:v>
                </c:pt>
                <c:pt idx="20">
                  <c:v>0.28373519983485929</c:v>
                </c:pt>
                <c:pt idx="21">
                  <c:v>0.32156655981284543</c:v>
                </c:pt>
                <c:pt idx="22">
                  <c:v>0.35939791979082308</c:v>
                </c:pt>
                <c:pt idx="23">
                  <c:v>0.39722927976880912</c:v>
                </c:pt>
                <c:pt idx="24">
                  <c:v>0.43506063974678677</c:v>
                </c:pt>
                <c:pt idx="25">
                  <c:v>0.47289199972476864</c:v>
                </c:pt>
                <c:pt idx="26">
                  <c:v>0.47289199972476442</c:v>
                </c:pt>
                <c:pt idx="27">
                  <c:v>0.47289199972476864</c:v>
                </c:pt>
                <c:pt idx="28">
                  <c:v>0.47289199972476442</c:v>
                </c:pt>
                <c:pt idx="29">
                  <c:v>0.47289199972477286</c:v>
                </c:pt>
                <c:pt idx="30">
                  <c:v>0.47289199972476864</c:v>
                </c:pt>
                <c:pt idx="31">
                  <c:v>0.47289199972477286</c:v>
                </c:pt>
                <c:pt idx="32">
                  <c:v>0.47289199972476864</c:v>
                </c:pt>
                <c:pt idx="33">
                  <c:v>0.47289199972477286</c:v>
                </c:pt>
                <c:pt idx="34">
                  <c:v>0.47289199972476864</c:v>
                </c:pt>
                <c:pt idx="35">
                  <c:v>0.47289199972477286</c:v>
                </c:pt>
                <c:pt idx="36">
                  <c:v>0.47289199972476864</c:v>
                </c:pt>
                <c:pt idx="37">
                  <c:v>0.47289199972477286</c:v>
                </c:pt>
                <c:pt idx="38">
                  <c:v>0.45397631973577995</c:v>
                </c:pt>
                <c:pt idx="39">
                  <c:v>0.41614495975779425</c:v>
                </c:pt>
                <c:pt idx="40">
                  <c:v>0.37831359977981693</c:v>
                </c:pt>
                <c:pt idx="41">
                  <c:v>0.34048223980183118</c:v>
                </c:pt>
                <c:pt idx="42">
                  <c:v>0.30265087982385391</c:v>
                </c:pt>
                <c:pt idx="43">
                  <c:v>0.26481951984586816</c:v>
                </c:pt>
                <c:pt idx="44">
                  <c:v>0.22698815986789084</c:v>
                </c:pt>
                <c:pt idx="45">
                  <c:v>0.18915679988991185</c:v>
                </c:pt>
                <c:pt idx="46">
                  <c:v>0.15132543991192779</c:v>
                </c:pt>
                <c:pt idx="47">
                  <c:v>0.11349407993394309</c:v>
                </c:pt>
                <c:pt idx="48">
                  <c:v>7.5662719955964741E-2</c:v>
                </c:pt>
                <c:pt idx="49">
                  <c:v>3.7831359977979026E-2</c:v>
                </c:pt>
                <c:pt idx="50">
                  <c:v>1.7063006553302785E-15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Линейно!$BN$1</c:f>
              <c:strCache>
                <c:ptCount val="1"/>
                <c:pt idx="0">
                  <c:v>А4</c:v>
                </c:pt>
              </c:strCache>
            </c:strRef>
          </c:tx>
          <c:marker>
            <c:symbol val="none"/>
          </c:marker>
          <c:val>
            <c:numRef>
              <c:f>Линейно!$BN$2:$BN$127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1.7783482082564763E-15</c:v>
                </c:pt>
                <c:pt idx="26">
                  <c:v>3.9428767153427906E-2</c:v>
                </c:pt>
                <c:pt idx="27">
                  <c:v>7.8857534306845972E-2</c:v>
                </c:pt>
                <c:pt idx="28">
                  <c:v>0.1182863014602714</c:v>
                </c:pt>
                <c:pt idx="29">
                  <c:v>0.15771506861368281</c:v>
                </c:pt>
                <c:pt idx="30">
                  <c:v>0.19714383576710792</c:v>
                </c:pt>
                <c:pt idx="31">
                  <c:v>0.23657260292052773</c:v>
                </c:pt>
                <c:pt idx="32">
                  <c:v>0.27600137007395209</c:v>
                </c:pt>
                <c:pt idx="33">
                  <c:v>0.31543013722737262</c:v>
                </c:pt>
                <c:pt idx="34">
                  <c:v>0.35485890438079631</c:v>
                </c:pt>
                <c:pt idx="35">
                  <c:v>0.39428767153421751</c:v>
                </c:pt>
                <c:pt idx="36">
                  <c:v>0.43371643868764054</c:v>
                </c:pt>
                <c:pt idx="37">
                  <c:v>0.47314520584106246</c:v>
                </c:pt>
                <c:pt idx="38">
                  <c:v>0.49285958941777586</c:v>
                </c:pt>
                <c:pt idx="39">
                  <c:v>0.49285958941777586</c:v>
                </c:pt>
                <c:pt idx="40">
                  <c:v>0.49285958941777586</c:v>
                </c:pt>
                <c:pt idx="41">
                  <c:v>0.49285958941777586</c:v>
                </c:pt>
                <c:pt idx="42">
                  <c:v>0.49285958941777586</c:v>
                </c:pt>
                <c:pt idx="43">
                  <c:v>0.49285958941777586</c:v>
                </c:pt>
                <c:pt idx="44">
                  <c:v>0.49285958941777586</c:v>
                </c:pt>
                <c:pt idx="45">
                  <c:v>0.49285958941777147</c:v>
                </c:pt>
                <c:pt idx="46">
                  <c:v>0.49285958941777586</c:v>
                </c:pt>
                <c:pt idx="47">
                  <c:v>0.49285958941778024</c:v>
                </c:pt>
                <c:pt idx="48">
                  <c:v>0.49285958941777586</c:v>
                </c:pt>
                <c:pt idx="49">
                  <c:v>0.49285958941777586</c:v>
                </c:pt>
                <c:pt idx="50">
                  <c:v>0.49285958941777497</c:v>
                </c:pt>
                <c:pt idx="51">
                  <c:v>0.45343082226435405</c:v>
                </c:pt>
                <c:pt idx="52">
                  <c:v>0.41400205511093163</c:v>
                </c:pt>
                <c:pt idx="53">
                  <c:v>0.37457328795750855</c:v>
                </c:pt>
                <c:pt idx="54">
                  <c:v>0.33514452080408746</c:v>
                </c:pt>
                <c:pt idx="55">
                  <c:v>0.2957157536506671</c:v>
                </c:pt>
                <c:pt idx="56">
                  <c:v>0.25628698649724324</c:v>
                </c:pt>
                <c:pt idx="57">
                  <c:v>0.2168582193438236</c:v>
                </c:pt>
                <c:pt idx="58">
                  <c:v>0.17742945219040063</c:v>
                </c:pt>
                <c:pt idx="59">
                  <c:v>0.1380006850369801</c:v>
                </c:pt>
                <c:pt idx="60">
                  <c:v>9.8571917883555724E-2</c:v>
                </c:pt>
                <c:pt idx="61">
                  <c:v>5.9143150730136596E-2</c:v>
                </c:pt>
                <c:pt idx="62">
                  <c:v>1.9714383576710813E-2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Линейно!$BO$1</c:f>
              <c:strCache>
                <c:ptCount val="1"/>
                <c:pt idx="0">
                  <c:v>А5</c:v>
                </c:pt>
              </c:strCache>
            </c:strRef>
          </c:tx>
          <c:marker>
            <c:symbol val="none"/>
          </c:marker>
          <c:val>
            <c:numRef>
              <c:f>Линейно!$BO$2:$BO$127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1.5686318501688053E-2</c:v>
                </c:pt>
                <c:pt idx="39">
                  <c:v>4.7058955505068299E-2</c:v>
                </c:pt>
                <c:pt idx="40">
                  <c:v>7.8431592508441589E-2</c:v>
                </c:pt>
                <c:pt idx="41">
                  <c:v>0.10980422951182184</c:v>
                </c:pt>
                <c:pt idx="42">
                  <c:v>0.14117686651519512</c:v>
                </c:pt>
                <c:pt idx="43">
                  <c:v>0.17254950351857534</c:v>
                </c:pt>
                <c:pt idx="44">
                  <c:v>0.20392214052194865</c:v>
                </c:pt>
                <c:pt idx="45">
                  <c:v>0.23529477752532676</c:v>
                </c:pt>
                <c:pt idx="46">
                  <c:v>0.26666741452870213</c:v>
                </c:pt>
                <c:pt idx="47">
                  <c:v>0.29804005153207808</c:v>
                </c:pt>
                <c:pt idx="48">
                  <c:v>0.32941268853545569</c:v>
                </c:pt>
                <c:pt idx="49">
                  <c:v>0.36078532553883591</c:v>
                </c:pt>
                <c:pt idx="50">
                  <c:v>0.39215796254220853</c:v>
                </c:pt>
                <c:pt idx="51">
                  <c:v>0.39215796254220575</c:v>
                </c:pt>
                <c:pt idx="52">
                  <c:v>0.39215796254220919</c:v>
                </c:pt>
                <c:pt idx="53">
                  <c:v>0.39215796254221269</c:v>
                </c:pt>
                <c:pt idx="54">
                  <c:v>0.39215796254220919</c:v>
                </c:pt>
                <c:pt idx="55">
                  <c:v>0.39215796254220575</c:v>
                </c:pt>
                <c:pt idx="56">
                  <c:v>0.39215796254220919</c:v>
                </c:pt>
                <c:pt idx="57">
                  <c:v>0.39215796254220575</c:v>
                </c:pt>
                <c:pt idx="58">
                  <c:v>0.39215796254221269</c:v>
                </c:pt>
                <c:pt idx="59">
                  <c:v>0.39215796254220575</c:v>
                </c:pt>
                <c:pt idx="60">
                  <c:v>0.39215796254221269</c:v>
                </c:pt>
                <c:pt idx="61">
                  <c:v>0.39215796254220575</c:v>
                </c:pt>
                <c:pt idx="62">
                  <c:v>0.39215796254221269</c:v>
                </c:pt>
                <c:pt idx="63">
                  <c:v>0.37647164404051892</c:v>
                </c:pt>
                <c:pt idx="64">
                  <c:v>0.34509900703714619</c:v>
                </c:pt>
                <c:pt idx="65">
                  <c:v>0.31372637003376763</c:v>
                </c:pt>
                <c:pt idx="66">
                  <c:v>0.28235373303039324</c:v>
                </c:pt>
                <c:pt idx="67">
                  <c:v>0.2509810960270108</c:v>
                </c:pt>
                <c:pt idx="68">
                  <c:v>0.21960845902364026</c:v>
                </c:pt>
                <c:pt idx="69">
                  <c:v>0.18823582202026198</c:v>
                </c:pt>
                <c:pt idx="70">
                  <c:v>0.15686318501688731</c:v>
                </c:pt>
                <c:pt idx="71">
                  <c:v>0.12549054801350845</c:v>
                </c:pt>
                <c:pt idx="72">
                  <c:v>9.4117911010128216E-2</c:v>
                </c:pt>
                <c:pt idx="73">
                  <c:v>6.2745274006754934E-2</c:v>
                </c:pt>
                <c:pt idx="74">
                  <c:v>3.137263700338138E-2</c:v>
                </c:pt>
                <c:pt idx="75">
                  <c:v>1.4149940977394609E-15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Линейно!$BP$1</c:f>
              <c:strCache>
                <c:ptCount val="1"/>
                <c:pt idx="0">
                  <c:v>А6</c:v>
                </c:pt>
              </c:strCache>
            </c:strRef>
          </c:tx>
          <c:marker>
            <c:symbol val="none"/>
          </c:marker>
          <c:val>
            <c:numRef>
              <c:f>Линейно!$BP$2:$BP$127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7.0520008245143199E-16</c:v>
                </c:pt>
                <c:pt idx="51">
                  <c:v>1.5635391155940374E-2</c:v>
                </c:pt>
                <c:pt idx="52">
                  <c:v>3.1270782311876848E-2</c:v>
                </c:pt>
                <c:pt idx="53">
                  <c:v>4.6906173467813603E-2</c:v>
                </c:pt>
                <c:pt idx="54">
                  <c:v>6.2541564623752988E-2</c:v>
                </c:pt>
                <c:pt idx="55">
                  <c:v>7.8176955779692109E-2</c:v>
                </c:pt>
                <c:pt idx="56">
                  <c:v>9.3812346935629135E-2</c:v>
                </c:pt>
                <c:pt idx="57">
                  <c:v>0.10944773809156796</c:v>
                </c:pt>
                <c:pt idx="58">
                  <c:v>0.12508312924750292</c:v>
                </c:pt>
                <c:pt idx="59">
                  <c:v>0.14071852040344385</c:v>
                </c:pt>
                <c:pt idx="60">
                  <c:v>0.15635391155937933</c:v>
                </c:pt>
                <c:pt idx="61">
                  <c:v>0.1719893027153197</c:v>
                </c:pt>
                <c:pt idx="62">
                  <c:v>0.18762469387125577</c:v>
                </c:pt>
                <c:pt idx="63">
                  <c:v>0.19544238944922748</c:v>
                </c:pt>
                <c:pt idx="64">
                  <c:v>0.19544238944922401</c:v>
                </c:pt>
                <c:pt idx="65">
                  <c:v>0.19544238944922923</c:v>
                </c:pt>
                <c:pt idx="66">
                  <c:v>0.19544238944922401</c:v>
                </c:pt>
                <c:pt idx="67">
                  <c:v>0.19544238944922748</c:v>
                </c:pt>
                <c:pt idx="68">
                  <c:v>0.19544238944922401</c:v>
                </c:pt>
                <c:pt idx="69">
                  <c:v>0.19544238944922573</c:v>
                </c:pt>
                <c:pt idx="70">
                  <c:v>0.19544238944922401</c:v>
                </c:pt>
                <c:pt idx="71">
                  <c:v>0.19544238944922573</c:v>
                </c:pt>
                <c:pt idx="72">
                  <c:v>0.19544238944922573</c:v>
                </c:pt>
                <c:pt idx="73">
                  <c:v>0.19544238944922573</c:v>
                </c:pt>
                <c:pt idx="74">
                  <c:v>0.19544238944922401</c:v>
                </c:pt>
                <c:pt idx="75">
                  <c:v>0.1954423894492254</c:v>
                </c:pt>
                <c:pt idx="76">
                  <c:v>0.17980699829328781</c:v>
                </c:pt>
                <c:pt idx="77">
                  <c:v>0.1641716071373496</c:v>
                </c:pt>
                <c:pt idx="78">
                  <c:v>0.14853621598141112</c:v>
                </c:pt>
                <c:pt idx="79">
                  <c:v>0.13290082482547344</c:v>
                </c:pt>
                <c:pt idx="80">
                  <c:v>0.11726543366953607</c:v>
                </c:pt>
                <c:pt idx="81">
                  <c:v>0.10163004251359731</c:v>
                </c:pt>
                <c:pt idx="82">
                  <c:v>8.5994651357658269E-2</c:v>
                </c:pt>
                <c:pt idx="83">
                  <c:v>7.035926020172116E-2</c:v>
                </c:pt>
                <c:pt idx="84">
                  <c:v>5.4723869045784343E-2</c:v>
                </c:pt>
                <c:pt idx="85">
                  <c:v>3.9088477889845021E-2</c:v>
                </c:pt>
                <c:pt idx="86">
                  <c:v>2.3453086733905421E-2</c:v>
                </c:pt>
                <c:pt idx="87">
                  <c:v>7.8176955779688737E-3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Линейно!$BQ$1</c:f>
              <c:strCache>
                <c:ptCount val="1"/>
                <c:pt idx="0">
                  <c:v>А7</c:v>
                </c:pt>
              </c:strCache>
            </c:strRef>
          </c:tx>
          <c:marker>
            <c:symbol val="none"/>
          </c:marker>
          <c:val>
            <c:numRef>
              <c:f>Линейно!$BQ$2:$BQ$127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-1.9649718749021479E-3</c:v>
                </c:pt>
                <c:pt idx="64">
                  <c:v>-5.894915624706858E-3</c:v>
                </c:pt>
                <c:pt idx="65">
                  <c:v>-9.8248593745101191E-3</c:v>
                </c:pt>
                <c:pt idx="66">
                  <c:v>-1.3754803124315476E-2</c:v>
                </c:pt>
                <c:pt idx="67">
                  <c:v>-1.7684746874119663E-2</c:v>
                </c:pt>
                <c:pt idx="68">
                  <c:v>-2.1614690623924092E-2</c:v>
                </c:pt>
                <c:pt idx="69">
                  <c:v>-2.5544634373728191E-2</c:v>
                </c:pt>
                <c:pt idx="70">
                  <c:v>-2.9474578123532706E-2</c:v>
                </c:pt>
                <c:pt idx="71">
                  <c:v>-3.3404521873336875E-2</c:v>
                </c:pt>
                <c:pt idx="72">
                  <c:v>-3.7334465623141661E-2</c:v>
                </c:pt>
                <c:pt idx="73">
                  <c:v>-4.1264409372945558E-2</c:v>
                </c:pt>
                <c:pt idx="74">
                  <c:v>-4.5194353122749942E-2</c:v>
                </c:pt>
                <c:pt idx="75">
                  <c:v>-4.9124296872554166E-2</c:v>
                </c:pt>
                <c:pt idx="76">
                  <c:v>-4.9124296872553819E-2</c:v>
                </c:pt>
                <c:pt idx="77">
                  <c:v>-4.9124296872554249E-2</c:v>
                </c:pt>
                <c:pt idx="78">
                  <c:v>-4.9124296872554686E-2</c:v>
                </c:pt>
                <c:pt idx="79">
                  <c:v>-4.9124296872554249E-2</c:v>
                </c:pt>
                <c:pt idx="80">
                  <c:v>-4.9124296872553819E-2</c:v>
                </c:pt>
                <c:pt idx="81">
                  <c:v>-4.9124296872554249E-2</c:v>
                </c:pt>
                <c:pt idx="82">
                  <c:v>-4.9124296872554686E-2</c:v>
                </c:pt>
                <c:pt idx="83">
                  <c:v>-4.9124296872554249E-2</c:v>
                </c:pt>
                <c:pt idx="84">
                  <c:v>-4.9124296872553819E-2</c:v>
                </c:pt>
                <c:pt idx="85">
                  <c:v>-4.9124296872554249E-2</c:v>
                </c:pt>
                <c:pt idx="86">
                  <c:v>-4.9124296872554686E-2</c:v>
                </c:pt>
                <c:pt idx="87">
                  <c:v>-4.9124296872554249E-2</c:v>
                </c:pt>
                <c:pt idx="88">
                  <c:v>-4.7159324997651839E-2</c:v>
                </c:pt>
                <c:pt idx="89">
                  <c:v>-4.3229381247847899E-2</c:v>
                </c:pt>
                <c:pt idx="90">
                  <c:v>-3.9299437498043613E-2</c:v>
                </c:pt>
                <c:pt idx="91">
                  <c:v>-3.5369493748238827E-2</c:v>
                </c:pt>
                <c:pt idx="92">
                  <c:v>-3.1439549998434332E-2</c:v>
                </c:pt>
                <c:pt idx="93">
                  <c:v>-2.750960624863039E-2</c:v>
                </c:pt>
                <c:pt idx="94">
                  <c:v>-2.3579662498825784E-2</c:v>
                </c:pt>
                <c:pt idx="95">
                  <c:v>-1.9649718749020936E-2</c:v>
                </c:pt>
                <c:pt idx="96">
                  <c:v>-1.5719774999216816E-2</c:v>
                </c:pt>
                <c:pt idx="97">
                  <c:v>-1.1789831249412876E-2</c:v>
                </c:pt>
                <c:pt idx="98">
                  <c:v>-7.8598874996081321E-3</c:v>
                </c:pt>
                <c:pt idx="99">
                  <c:v>-3.9299437498032819E-3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Линейно!$BR$1</c:f>
              <c:strCache>
                <c:ptCount val="1"/>
                <c:pt idx="0">
                  <c:v>А8</c:v>
                </c:pt>
              </c:strCache>
            </c:strRef>
          </c:tx>
          <c:marker>
            <c:symbol val="none"/>
          </c:marker>
          <c:val>
            <c:numRef>
              <c:f>Линейно!$BR$2:$BR$127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-1.0163057469626511E-15</c:v>
                </c:pt>
                <c:pt idx="76">
                  <c:v>-2.2533091364018099E-2</c:v>
                </c:pt>
                <c:pt idx="77">
                  <c:v>-4.506618272803057E-2</c:v>
                </c:pt>
                <c:pt idx="78">
                  <c:v>-6.7599274092043457E-2</c:v>
                </c:pt>
                <c:pt idx="79">
                  <c:v>-9.0132365456060126E-2</c:v>
                </c:pt>
                <c:pt idx="80">
                  <c:v>-0.11266545682007642</c:v>
                </c:pt>
                <c:pt idx="81">
                  <c:v>-0.13519854818408969</c:v>
                </c:pt>
                <c:pt idx="82">
                  <c:v>-0.15773163954810338</c:v>
                </c:pt>
                <c:pt idx="83">
                  <c:v>-0.18026473091211925</c:v>
                </c:pt>
                <c:pt idx="84">
                  <c:v>-0.20279782227613474</c:v>
                </c:pt>
                <c:pt idx="85">
                  <c:v>-0.22533091364014882</c:v>
                </c:pt>
                <c:pt idx="86">
                  <c:v>-0.24786400500416328</c:v>
                </c:pt>
                <c:pt idx="87">
                  <c:v>-0.27039709636817838</c:v>
                </c:pt>
                <c:pt idx="88">
                  <c:v>-0.28166364205018701</c:v>
                </c:pt>
                <c:pt idx="89">
                  <c:v>-0.28166364205018701</c:v>
                </c:pt>
                <c:pt idx="90">
                  <c:v>-0.28166364205018452</c:v>
                </c:pt>
                <c:pt idx="91">
                  <c:v>-0.28166364205018452</c:v>
                </c:pt>
                <c:pt idx="92">
                  <c:v>-0.28166364205018701</c:v>
                </c:pt>
                <c:pt idx="93">
                  <c:v>-0.28166364205018701</c:v>
                </c:pt>
                <c:pt idx="94">
                  <c:v>-0.28166364205018951</c:v>
                </c:pt>
                <c:pt idx="95">
                  <c:v>-0.28166364205018951</c:v>
                </c:pt>
                <c:pt idx="96">
                  <c:v>-0.28166364205018701</c:v>
                </c:pt>
                <c:pt idx="97">
                  <c:v>-0.28166364205018701</c:v>
                </c:pt>
                <c:pt idx="98">
                  <c:v>-0.28166364205018951</c:v>
                </c:pt>
                <c:pt idx="99">
                  <c:v>-0.28166364205018951</c:v>
                </c:pt>
                <c:pt idx="100">
                  <c:v>-0.28166364205018501</c:v>
                </c:pt>
                <c:pt idx="101">
                  <c:v>-0.25913055068617225</c:v>
                </c:pt>
                <c:pt idx="102">
                  <c:v>-0.23659745932215784</c:v>
                </c:pt>
                <c:pt idx="103">
                  <c:v>-0.21406436795814268</c:v>
                </c:pt>
                <c:pt idx="104">
                  <c:v>-0.19153127659412711</c:v>
                </c:pt>
                <c:pt idx="105">
                  <c:v>-0.16899818523011309</c:v>
                </c:pt>
                <c:pt idx="106">
                  <c:v>-0.14646509386609952</c:v>
                </c:pt>
                <c:pt idx="107">
                  <c:v>-0.12393200250208355</c:v>
                </c:pt>
                <c:pt idx="108">
                  <c:v>-0.10139891113806718</c:v>
                </c:pt>
                <c:pt idx="109">
                  <c:v>-7.8865819774054005E-2</c:v>
                </c:pt>
                <c:pt idx="110">
                  <c:v>-5.6332728410041222E-2</c:v>
                </c:pt>
                <c:pt idx="111">
                  <c:v>-3.3799637046024435E-2</c:v>
                </c:pt>
                <c:pt idx="112">
                  <c:v>-1.1266545682007254E-2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Линейно!$BS$1</c:f>
              <c:strCache>
                <c:ptCount val="1"/>
                <c:pt idx="0">
                  <c:v>А9</c:v>
                </c:pt>
              </c:strCache>
            </c:strRef>
          </c:tx>
          <c:marker>
            <c:symbol val="none"/>
          </c:marker>
          <c:val>
            <c:numRef>
              <c:f>Линейно!$BS$2:$BS$127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-1.7809676171639539E-2</c:v>
                </c:pt>
                <c:pt idx="89">
                  <c:v>-5.3429028514915412E-2</c:v>
                </c:pt>
                <c:pt idx="90">
                  <c:v>-8.9048380858198398E-2</c:v>
                </c:pt>
                <c:pt idx="91">
                  <c:v>-0.12466773320148186</c:v>
                </c:pt>
                <c:pt idx="92">
                  <c:v>-0.16028708554475884</c:v>
                </c:pt>
                <c:pt idx="93">
                  <c:v>-0.19590643788803469</c:v>
                </c:pt>
                <c:pt idx="94">
                  <c:v>-0.23152579023131262</c:v>
                </c:pt>
                <c:pt idx="95">
                  <c:v>-0.26714514257459671</c:v>
                </c:pt>
                <c:pt idx="96">
                  <c:v>-0.30276449491787816</c:v>
                </c:pt>
                <c:pt idx="97">
                  <c:v>-0.338383847261154</c:v>
                </c:pt>
                <c:pt idx="98">
                  <c:v>-0.37400319960443318</c:v>
                </c:pt>
                <c:pt idx="99">
                  <c:v>-0.40962255194771724</c:v>
                </c:pt>
                <c:pt idx="100">
                  <c:v>-0.44524190429099425</c:v>
                </c:pt>
                <c:pt idx="101">
                  <c:v>-0.44524190429099347</c:v>
                </c:pt>
                <c:pt idx="102">
                  <c:v>-0.44524190429098953</c:v>
                </c:pt>
                <c:pt idx="103">
                  <c:v>-0.44524190429099347</c:v>
                </c:pt>
                <c:pt idx="104">
                  <c:v>-0.44524190429099741</c:v>
                </c:pt>
                <c:pt idx="105">
                  <c:v>-0.44524190429099347</c:v>
                </c:pt>
                <c:pt idx="106">
                  <c:v>-0.44524190429098953</c:v>
                </c:pt>
                <c:pt idx="107">
                  <c:v>-0.44524190429099347</c:v>
                </c:pt>
                <c:pt idx="108">
                  <c:v>-0.44524190429099741</c:v>
                </c:pt>
                <c:pt idx="109">
                  <c:v>-0.44524190429099347</c:v>
                </c:pt>
                <c:pt idx="110">
                  <c:v>-0.44524190429098953</c:v>
                </c:pt>
                <c:pt idx="111">
                  <c:v>-0.44524190429099347</c:v>
                </c:pt>
                <c:pt idx="112">
                  <c:v>-0.44524190429099741</c:v>
                </c:pt>
                <c:pt idx="113">
                  <c:v>-0.43615533481566887</c:v>
                </c:pt>
                <c:pt idx="114">
                  <c:v>-0.41682220827242344</c:v>
                </c:pt>
                <c:pt idx="115">
                  <c:v>-0.39577058159199607</c:v>
                </c:pt>
                <c:pt idx="116">
                  <c:v>-0.37276066405758052</c:v>
                </c:pt>
                <c:pt idx="117">
                  <c:v>-0.34750587651980175</c:v>
                </c:pt>
                <c:pt idx="118">
                  <c:v>-0.31966085436276986</c:v>
                </c:pt>
                <c:pt idx="119">
                  <c:v>-0.288805559540106</c:v>
                </c:pt>
                <c:pt idx="120">
                  <c:v>-0.25442394530914542</c:v>
                </c:pt>
                <c:pt idx="121">
                  <c:v>-0.21587486268654466</c:v>
                </c:pt>
                <c:pt idx="122">
                  <c:v>-0.17235170488684384</c:v>
                </c:pt>
                <c:pt idx="123">
                  <c:v>-0.12282535290786295</c:v>
                </c:pt>
                <c:pt idx="124">
                  <c:v>-6.5961763598675408E-2</c:v>
                </c:pt>
                <c:pt idx="125">
                  <c:v>-3.2130657888667665E-15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Линейно!$BT$1</c:f>
              <c:strCache>
                <c:ptCount val="1"/>
                <c:pt idx="0">
                  <c:v>А10</c:v>
                </c:pt>
              </c:strCache>
            </c:strRef>
          </c:tx>
          <c:marker>
            <c:symbol val="none"/>
          </c:marker>
          <c:val>
            <c:numRef>
              <c:f>Линейно!$BT$2:$BT$127</c:f>
              <c:numCache>
                <c:formatCode>General</c:formatCode>
                <c:ptCount val="1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-3.9984753600564742E-2</c:v>
                </c:pt>
                <c:pt idx="102">
                  <c:v>-7.9969507201135853E-2</c:v>
                </c:pt>
                <c:pt idx="103">
                  <c:v>-0.11995426080169951</c:v>
                </c:pt>
                <c:pt idx="104">
                  <c:v>-0.15993901440226385</c:v>
                </c:pt>
                <c:pt idx="105">
                  <c:v>-0.19992376800283426</c:v>
                </c:pt>
                <c:pt idx="106">
                  <c:v>-0.23990852160340395</c:v>
                </c:pt>
                <c:pt idx="107">
                  <c:v>-0.27989327520396901</c:v>
                </c:pt>
                <c:pt idx="108">
                  <c:v>-0.31987802880453481</c:v>
                </c:pt>
                <c:pt idx="109">
                  <c:v>-0.35986278240510378</c:v>
                </c:pt>
                <c:pt idx="110">
                  <c:v>-0.39984753600567202</c:v>
                </c:pt>
                <c:pt idx="111">
                  <c:v>-0.43983228960623855</c:v>
                </c:pt>
                <c:pt idx="112">
                  <c:v>-0.47981704320680574</c:v>
                </c:pt>
                <c:pt idx="113">
                  <c:v>-0.51000961225213437</c:v>
                </c:pt>
                <c:pt idx="114">
                  <c:v>-0.53171214894371188</c:v>
                </c:pt>
                <c:pt idx="115">
                  <c:v>-0.55534380000787953</c:v>
                </c:pt>
                <c:pt idx="116">
                  <c:v>-0.58117374419428947</c:v>
                </c:pt>
                <c:pt idx="117">
                  <c:v>-0.60952368293547732</c:v>
                </c:pt>
                <c:pt idx="118">
                  <c:v>-0.64078130770139563</c:v>
                </c:pt>
                <c:pt idx="119">
                  <c:v>-0.67541813514471805</c:v>
                </c:pt>
                <c:pt idx="120">
                  <c:v>-0.71401345715298303</c:v>
                </c:pt>
                <c:pt idx="121">
                  <c:v>-0.75728700001074434</c:v>
                </c:pt>
                <c:pt idx="122">
                  <c:v>-0.80614422581788325</c:v>
                </c:pt>
                <c:pt idx="123">
                  <c:v>-0.86174037932257086</c:v>
                </c:pt>
                <c:pt idx="124">
                  <c:v>-0.92557300001312393</c:v>
                </c:pt>
                <c:pt idx="125">
                  <c:v>-0.99961884001418189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Линейно!$BU$1</c:f>
              <c:strCache>
                <c:ptCount val="1"/>
                <c:pt idx="0">
                  <c:v>Summ</c:v>
                </c:pt>
              </c:strCache>
            </c:strRef>
          </c:tx>
          <c:marker>
            <c:symbol val="none"/>
          </c:marker>
          <c:val>
            <c:numRef>
              <c:f>Линейно!$BU$2:$BU$127</c:f>
              <c:numCache>
                <c:formatCode>General</c:formatCode>
                <c:ptCount val="126"/>
                <c:pt idx="0">
                  <c:v>0.23770262642713619</c:v>
                </c:pt>
                <c:pt idx="1">
                  <c:v>0.27004227718276969</c:v>
                </c:pt>
                <c:pt idx="2">
                  <c:v>0.29792128645486138</c:v>
                </c:pt>
                <c:pt idx="3">
                  <c:v>0.32220300420797893</c:v>
                </c:pt>
                <c:pt idx="4">
                  <c:v>0.34354148344556235</c:v>
                </c:pt>
                <c:pt idx="5">
                  <c:v>0.36244127934171189</c:v>
                </c:pt>
                <c:pt idx="6">
                  <c:v>0.37929785405989558</c:v>
                </c:pt>
                <c:pt idx="7">
                  <c:v>0.39442554931980733</c:v>
                </c:pt>
                <c:pt idx="8">
                  <c:v>0.408077371871432</c:v>
                </c:pt>
                <c:pt idx="9">
                  <c:v>0.42045925744151302</c:v>
                </c:pt>
                <c:pt idx="10">
                  <c:v>0.43174053096091758</c:v>
                </c:pt>
                <c:pt idx="11">
                  <c:v>0.44206169609569429</c:v>
                </c:pt>
                <c:pt idx="12">
                  <c:v>0.4515403171378341</c:v>
                </c:pt>
                <c:pt idx="13">
                  <c:v>0.47015689648808928</c:v>
                </c:pt>
                <c:pt idx="14">
                  <c:v>0.4984801514089825</c:v>
                </c:pt>
                <c:pt idx="15">
                  <c:v>0.5268034063298821</c:v>
                </c:pt>
                <c:pt idx="16">
                  <c:v>0.55512666125077526</c:v>
                </c:pt>
                <c:pt idx="17">
                  <c:v>0.58344991617167485</c:v>
                </c:pt>
                <c:pt idx="18">
                  <c:v>0.61177317109256812</c:v>
                </c:pt>
                <c:pt idx="19">
                  <c:v>0.64009642601346761</c:v>
                </c:pt>
                <c:pt idx="20">
                  <c:v>0.66841968093436088</c:v>
                </c:pt>
                <c:pt idx="21">
                  <c:v>0.69674293585526048</c:v>
                </c:pt>
                <c:pt idx="22">
                  <c:v>0.72506619077615375</c:v>
                </c:pt>
                <c:pt idx="23">
                  <c:v>0.75338944569705324</c:v>
                </c:pt>
                <c:pt idx="24">
                  <c:v>0.78171270061794651</c:v>
                </c:pt>
                <c:pt idx="25">
                  <c:v>0.81003595553884233</c:v>
                </c:pt>
                <c:pt idx="26">
                  <c:v>0.82249320622713862</c:v>
                </c:pt>
                <c:pt idx="27">
                  <c:v>0.83495045691543501</c:v>
                </c:pt>
                <c:pt idx="28">
                  <c:v>0.84740770760373108</c:v>
                </c:pt>
                <c:pt idx="29">
                  <c:v>0.85986495829202658</c:v>
                </c:pt>
                <c:pt idx="30">
                  <c:v>0.87232220898032253</c:v>
                </c:pt>
                <c:pt idx="31">
                  <c:v>0.88477945966861937</c:v>
                </c:pt>
                <c:pt idx="32">
                  <c:v>0.89723671035691521</c:v>
                </c:pt>
                <c:pt idx="33">
                  <c:v>0.90969396104521238</c:v>
                </c:pt>
                <c:pt idx="34">
                  <c:v>0.922151211733508</c:v>
                </c:pt>
                <c:pt idx="35">
                  <c:v>0.93460846242180518</c:v>
                </c:pt>
                <c:pt idx="36">
                  <c:v>0.94706571311010057</c:v>
                </c:pt>
                <c:pt idx="37">
                  <c:v>0.95952296379839797</c:v>
                </c:pt>
                <c:pt idx="38">
                  <c:v>0.96252222765524387</c:v>
                </c:pt>
                <c:pt idx="39">
                  <c:v>0.95606350468063839</c:v>
                </c:pt>
                <c:pt idx="40">
                  <c:v>0.94960478170603435</c:v>
                </c:pt>
                <c:pt idx="41">
                  <c:v>0.94314605873142887</c:v>
                </c:pt>
                <c:pt idx="42">
                  <c:v>0.93668733575682483</c:v>
                </c:pt>
                <c:pt idx="43">
                  <c:v>0.93022861278221936</c:v>
                </c:pt>
                <c:pt idx="44">
                  <c:v>0.92376988980761543</c:v>
                </c:pt>
                <c:pt idx="45">
                  <c:v>0.91731116683301017</c:v>
                </c:pt>
                <c:pt idx="46">
                  <c:v>0.9108524438584058</c:v>
                </c:pt>
                <c:pt idx="47">
                  <c:v>0.90439372088380132</c:v>
                </c:pt>
                <c:pt idx="48">
                  <c:v>0.89793499790919629</c:v>
                </c:pt>
                <c:pt idx="49">
                  <c:v>0.89147627493459081</c:v>
                </c:pt>
                <c:pt idx="50">
                  <c:v>0.88501755195998588</c:v>
                </c:pt>
                <c:pt idx="51">
                  <c:v>0.86122417596250012</c:v>
                </c:pt>
                <c:pt idx="52">
                  <c:v>0.83743079996501768</c:v>
                </c:pt>
                <c:pt idx="53">
                  <c:v>0.8136374239675348</c:v>
                </c:pt>
                <c:pt idx="54">
                  <c:v>0.7898440479700497</c:v>
                </c:pt>
                <c:pt idx="55">
                  <c:v>0.76605067197256493</c:v>
                </c:pt>
                <c:pt idx="56">
                  <c:v>0.7422572959750815</c:v>
                </c:pt>
                <c:pt idx="57">
                  <c:v>0.71846391997759729</c:v>
                </c:pt>
                <c:pt idx="58">
                  <c:v>0.69467054398011618</c:v>
                </c:pt>
                <c:pt idx="59">
                  <c:v>0.67087716798262975</c:v>
                </c:pt>
                <c:pt idx="60">
                  <c:v>0.64708379198514776</c:v>
                </c:pt>
                <c:pt idx="61">
                  <c:v>0.62329041598766199</c:v>
                </c:pt>
                <c:pt idx="62">
                  <c:v>0.59949703999017923</c:v>
                </c:pt>
                <c:pt idx="63">
                  <c:v>0.56994906161484415</c:v>
                </c:pt>
                <c:pt idx="64">
                  <c:v>0.53464648086166333</c:v>
                </c:pt>
                <c:pt idx="65">
                  <c:v>0.49934390010848678</c:v>
                </c:pt>
                <c:pt idx="66">
                  <c:v>0.46404131935530174</c:v>
                </c:pt>
                <c:pt idx="67">
                  <c:v>0.42873873860211864</c:v>
                </c:pt>
                <c:pt idx="68">
                  <c:v>0.3934361578489402</c:v>
                </c:pt>
                <c:pt idx="69">
                  <c:v>0.35813357709575955</c:v>
                </c:pt>
                <c:pt idx="70">
                  <c:v>0.32283099634257861</c:v>
                </c:pt>
                <c:pt idx="71">
                  <c:v>0.28752841558939735</c:v>
                </c:pt>
                <c:pt idx="72">
                  <c:v>0.2522258348362123</c:v>
                </c:pt>
                <c:pt idx="73">
                  <c:v>0.21692325408303509</c:v>
                </c:pt>
                <c:pt idx="74">
                  <c:v>0.18162067332985546</c:v>
                </c:pt>
                <c:pt idx="75">
                  <c:v>0.14631809257667164</c:v>
                </c:pt>
                <c:pt idx="76">
                  <c:v>0.10814961005671589</c:v>
                </c:pt>
                <c:pt idx="77">
                  <c:v>6.9981127536764776E-2</c:v>
                </c:pt>
                <c:pt idx="78">
                  <c:v>3.1812645016812982E-2</c:v>
                </c:pt>
                <c:pt idx="79">
                  <c:v>-6.3558375031409348E-3</c:v>
                </c:pt>
                <c:pt idx="80">
                  <c:v>-4.4524320023094172E-2</c:v>
                </c:pt>
                <c:pt idx="81">
                  <c:v>-8.2692802543046631E-2</c:v>
                </c:pt>
                <c:pt idx="82">
                  <c:v>-0.12086128506299978</c:v>
                </c:pt>
                <c:pt idx="83">
                  <c:v>-0.15902976758295234</c:v>
                </c:pt>
                <c:pt idx="84">
                  <c:v>-0.1971982501029042</c:v>
                </c:pt>
                <c:pt idx="85">
                  <c:v>-0.23536673262285804</c:v>
                </c:pt>
                <c:pt idx="86">
                  <c:v>-0.27353521514281254</c:v>
                </c:pt>
                <c:pt idx="87">
                  <c:v>-0.31170369766276373</c:v>
                </c:pt>
                <c:pt idx="88">
                  <c:v>-0.3466326432194784</c:v>
                </c:pt>
                <c:pt idx="89">
                  <c:v>-0.37832205181295037</c:v>
                </c:pt>
                <c:pt idx="90">
                  <c:v>-0.4100114604064265</c:v>
                </c:pt>
                <c:pt idx="91">
                  <c:v>-0.44170086899990524</c:v>
                </c:pt>
                <c:pt idx="92">
                  <c:v>-0.4733902775933802</c:v>
                </c:pt>
                <c:pt idx="93">
                  <c:v>-0.50507968618685206</c:v>
                </c:pt>
                <c:pt idx="94">
                  <c:v>-0.53676909478032786</c:v>
                </c:pt>
                <c:pt idx="95">
                  <c:v>-0.56845850337380721</c:v>
                </c:pt>
                <c:pt idx="96">
                  <c:v>-0.60014791196728201</c:v>
                </c:pt>
                <c:pt idx="97">
                  <c:v>-0.63183732056075392</c:v>
                </c:pt>
                <c:pt idx="98">
                  <c:v>-0.66352672915423083</c:v>
                </c:pt>
                <c:pt idx="99">
                  <c:v>-0.69521613774770996</c:v>
                </c:pt>
                <c:pt idx="100">
                  <c:v>-0.72690554634117932</c:v>
                </c:pt>
                <c:pt idx="101">
                  <c:v>-0.74435720857773047</c:v>
                </c:pt>
                <c:pt idx="102">
                  <c:v>-0.76180887081428317</c:v>
                </c:pt>
                <c:pt idx="103">
                  <c:v>-0.77926053305083565</c:v>
                </c:pt>
                <c:pt idx="104">
                  <c:v>-0.79671219528738835</c:v>
                </c:pt>
                <c:pt idx="105">
                  <c:v>-0.81416385752394083</c:v>
                </c:pt>
                <c:pt idx="106">
                  <c:v>-0.83161551976049297</c:v>
                </c:pt>
                <c:pt idx="107">
                  <c:v>-0.84906718199704601</c:v>
                </c:pt>
                <c:pt idx="108">
                  <c:v>-0.86651884423359937</c:v>
                </c:pt>
                <c:pt idx="109">
                  <c:v>-0.8839705064701513</c:v>
                </c:pt>
                <c:pt idx="110">
                  <c:v>-0.90142216870670278</c:v>
                </c:pt>
                <c:pt idx="111">
                  <c:v>-0.91887383094325648</c:v>
                </c:pt>
                <c:pt idx="112">
                  <c:v>-0.9363254931798104</c:v>
                </c:pt>
                <c:pt idx="113">
                  <c:v>-0.9461649470678033</c:v>
                </c:pt>
                <c:pt idx="114">
                  <c:v>-0.94853435721613533</c:v>
                </c:pt>
                <c:pt idx="115">
                  <c:v>-0.9511143815998756</c:v>
                </c:pt>
                <c:pt idx="116">
                  <c:v>-0.95393440825186993</c:v>
                </c:pt>
                <c:pt idx="117">
                  <c:v>-0.95702955945527912</c:v>
                </c:pt>
                <c:pt idx="118">
                  <c:v>-0.96044216206416544</c:v>
                </c:pt>
                <c:pt idx="119">
                  <c:v>-0.96422369468482405</c:v>
                </c:pt>
                <c:pt idx="120">
                  <c:v>-0.9684374024621285</c:v>
                </c:pt>
                <c:pt idx="121">
                  <c:v>-0.97316186269728899</c:v>
                </c:pt>
                <c:pt idx="122">
                  <c:v>-0.97849593070472707</c:v>
                </c:pt>
                <c:pt idx="123">
                  <c:v>-0.98456573223043375</c:v>
                </c:pt>
                <c:pt idx="124">
                  <c:v>-0.99153476361179937</c:v>
                </c:pt>
                <c:pt idx="125">
                  <c:v>-0.99961884001418511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Линейно!$BV$1</c:f>
              <c:strCache>
                <c:ptCount val="1"/>
                <c:pt idx="0">
                  <c:v>sin(2x)</c:v>
                </c:pt>
              </c:strCache>
            </c:strRef>
          </c:tx>
          <c:marker>
            <c:symbol val="none"/>
          </c:marker>
          <c:val>
            <c:numRef>
              <c:f>Линейно!$BV$2:$BV$127</c:f>
              <c:numCache>
                <c:formatCode>General</c:formatCode>
                <c:ptCount val="126"/>
                <c:pt idx="0">
                  <c:v>0</c:v>
                </c:pt>
                <c:pt idx="1">
                  <c:v>3.9989334186634161E-2</c:v>
                </c:pt>
                <c:pt idx="2">
                  <c:v>7.9914693969172695E-2</c:v>
                </c:pt>
                <c:pt idx="3">
                  <c:v>0.11971220728891936</c:v>
                </c:pt>
                <c:pt idx="4">
                  <c:v>0.15931820661424598</c:v>
                </c:pt>
                <c:pt idx="5">
                  <c:v>0.19866933079506122</c:v>
                </c:pt>
                <c:pt idx="6">
                  <c:v>0.23770262642713458</c:v>
                </c:pt>
                <c:pt idx="7">
                  <c:v>0.27635564856411376</c:v>
                </c:pt>
                <c:pt idx="8">
                  <c:v>0.31456656061611776</c:v>
                </c:pt>
                <c:pt idx="9">
                  <c:v>0.35227423327508994</c:v>
                </c:pt>
                <c:pt idx="10">
                  <c:v>0.38941834230865052</c:v>
                </c:pt>
                <c:pt idx="11">
                  <c:v>0.42593946506599961</c:v>
                </c:pt>
                <c:pt idx="12">
                  <c:v>0.4617791755414829</c:v>
                </c:pt>
                <c:pt idx="13">
                  <c:v>0.49688013784373675</c:v>
                </c:pt>
                <c:pt idx="14">
                  <c:v>0.5311861979208834</c:v>
                </c:pt>
                <c:pt idx="15">
                  <c:v>0.56464247339503537</c:v>
                </c:pt>
                <c:pt idx="16">
                  <c:v>0.59719544136239211</c:v>
                </c:pt>
                <c:pt idx="17">
                  <c:v>0.62879302401846859</c:v>
                </c:pt>
                <c:pt idx="18">
                  <c:v>0.6593846719714731</c:v>
                </c:pt>
                <c:pt idx="19">
                  <c:v>0.68892144511055131</c:v>
                </c:pt>
                <c:pt idx="20">
                  <c:v>0.71735609089952279</c:v>
                </c:pt>
                <c:pt idx="21">
                  <c:v>0.7446431199708593</c:v>
                </c:pt>
                <c:pt idx="22">
                  <c:v>0.7707388788989693</c:v>
                </c:pt>
                <c:pt idx="23">
                  <c:v>0.79560162003636603</c:v>
                </c:pt>
                <c:pt idx="24">
                  <c:v>0.81919156830099826</c:v>
                </c:pt>
                <c:pt idx="25">
                  <c:v>0.8414709848078965</c:v>
                </c:pt>
                <c:pt idx="26">
                  <c:v>0.86240422724333843</c:v>
                </c:pt>
                <c:pt idx="27">
                  <c:v>0.88195780688494751</c:v>
                </c:pt>
                <c:pt idx="28">
                  <c:v>0.90010044217650509</c:v>
                </c:pt>
                <c:pt idx="29">
                  <c:v>0.91680310877176685</c:v>
                </c:pt>
                <c:pt idx="30">
                  <c:v>0.93203908596722629</c:v>
                </c:pt>
                <c:pt idx="31">
                  <c:v>0.94578399944953895</c:v>
                </c:pt>
                <c:pt idx="32">
                  <c:v>0.95801586028922492</c:v>
                </c:pt>
                <c:pt idx="33">
                  <c:v>0.96871510011826523</c:v>
                </c:pt>
                <c:pt idx="34">
                  <c:v>0.97786460243531625</c:v>
                </c:pt>
                <c:pt idx="35">
                  <c:v>0.98544972998846014</c:v>
                </c:pt>
                <c:pt idx="36">
                  <c:v>0.99145834819168643</c:v>
                </c:pt>
                <c:pt idx="37">
                  <c:v>0.99588084453764003</c:v>
                </c:pt>
                <c:pt idx="38">
                  <c:v>0.998710143975583</c:v>
                </c:pt>
                <c:pt idx="39">
                  <c:v>0.9999417202299663</c:v>
                </c:pt>
                <c:pt idx="40">
                  <c:v>0.99957360304150511</c:v>
                </c:pt>
                <c:pt idx="41">
                  <c:v>0.99760638131917367</c:v>
                </c:pt>
                <c:pt idx="42">
                  <c:v>0.99404320219807596</c:v>
                </c:pt>
                <c:pt idx="43">
                  <c:v>0.98888976600470146</c:v>
                </c:pt>
                <c:pt idx="44">
                  <c:v>0.98215431713761847</c:v>
                </c:pt>
                <c:pt idx="45">
                  <c:v>0.97384763087819515</c:v>
                </c:pt>
                <c:pt idx="46">
                  <c:v>0.96398299615244809</c:v>
                </c:pt>
                <c:pt idx="47">
                  <c:v>0.95257619427159534</c:v>
                </c:pt>
                <c:pt idx="48">
                  <c:v>0.93964547368532492</c:v>
                </c:pt>
                <c:pt idx="49">
                  <c:v>0.92521152078816826</c:v>
                </c:pt>
                <c:pt idx="50">
                  <c:v>0.90929742682568171</c:v>
                </c:pt>
                <c:pt idx="51">
                  <c:v>0.89192865095337959</c:v>
                </c:pt>
                <c:pt idx="52">
                  <c:v>0.87313297950751645</c:v>
                </c:pt>
                <c:pt idx="53">
                  <c:v>0.85294048155287616</c:v>
                </c:pt>
                <c:pt idx="54">
                  <c:v>0.83138346077868308</c:v>
                </c:pt>
                <c:pt idx="55">
                  <c:v>0.80849640381959009</c:v>
                </c:pt>
                <c:pt idx="56">
                  <c:v>0.78431592508441983</c:v>
                </c:pt>
                <c:pt idx="57">
                  <c:v>0.75888070818092201</c:v>
                </c:pt>
                <c:pt idx="58">
                  <c:v>0.73223144403025142</c:v>
                </c:pt>
                <c:pt idx="59">
                  <c:v>0.70441076577017625</c:v>
                </c:pt>
                <c:pt idx="60">
                  <c:v>0.67546318055115095</c:v>
                </c:pt>
                <c:pt idx="61">
                  <c:v>0.64543499833437068</c:v>
                </c:pt>
                <c:pt idx="62">
                  <c:v>0.61437425780571175</c:v>
                </c:pt>
                <c:pt idx="63">
                  <c:v>0.58233064952408187</c:v>
                </c:pt>
                <c:pt idx="64">
                  <c:v>0.54935543642712659</c:v>
                </c:pt>
                <c:pt idx="65">
                  <c:v>0.51550137182146416</c:v>
                </c:pt>
                <c:pt idx="66">
                  <c:v>0.48082261498864826</c:v>
                </c:pt>
                <c:pt idx="67">
                  <c:v>0.44537464454187115</c:v>
                </c:pt>
                <c:pt idx="68">
                  <c:v>0.40921416967201729</c:v>
                </c:pt>
                <c:pt idx="69">
                  <c:v>0.3723990394250557</c:v>
                </c:pt>
                <c:pt idx="70">
                  <c:v>0.33498815015590511</c:v>
                </c:pt>
                <c:pt idx="71">
                  <c:v>0.2970413513068324</c:v>
                </c:pt>
                <c:pt idx="72">
                  <c:v>0.25861934966111083</c:v>
                </c:pt>
                <c:pt idx="73">
                  <c:v>0.21978361222511694</c:v>
                </c:pt>
                <c:pt idx="74">
                  <c:v>0.18059626789423291</c:v>
                </c:pt>
                <c:pt idx="75">
                  <c:v>0.14112000805986721</c:v>
                </c:pt>
                <c:pt idx="76">
                  <c:v>0.10141798631660186</c:v>
                </c:pt>
                <c:pt idx="77">
                  <c:v>6.1553717429913148E-2</c:v>
                </c:pt>
                <c:pt idx="78">
                  <c:v>2.1590975726095959E-2</c:v>
                </c:pt>
                <c:pt idx="79">
                  <c:v>-1.8406306933053809E-2</c:v>
                </c:pt>
                <c:pt idx="80">
                  <c:v>-5.8374143427580086E-2</c:v>
                </c:pt>
                <c:pt idx="81">
                  <c:v>-9.8248593745108678E-2</c:v>
                </c:pt>
                <c:pt idx="82">
                  <c:v>-0.13796586727122684</c:v>
                </c:pt>
                <c:pt idx="83">
                  <c:v>-0.17746242484086014</c:v>
                </c:pt>
                <c:pt idx="84">
                  <c:v>-0.21667508038737962</c:v>
                </c:pt>
                <c:pt idx="85">
                  <c:v>-0.25554110202683122</c:v>
                </c:pt>
                <c:pt idx="86">
                  <c:v>-0.29399831241556762</c:v>
                </c:pt>
                <c:pt idx="87">
                  <c:v>-0.33198518822073408</c:v>
                </c:pt>
                <c:pt idx="88">
                  <c:v>-0.36944095854447712</c:v>
                </c:pt>
                <c:pt idx="89">
                  <c:v>-0.4063057021444168</c:v>
                </c:pt>
                <c:pt idx="90">
                  <c:v>-0.44252044329485246</c:v>
                </c:pt>
                <c:pt idx="91">
                  <c:v>-0.47802724613534286</c:v>
                </c:pt>
                <c:pt idx="92">
                  <c:v>-0.51276930735572379</c:v>
                </c:pt>
                <c:pt idx="93">
                  <c:v>-0.54669104706928717</c:v>
                </c:pt>
                <c:pt idx="94">
                  <c:v>-0.5797381977287428</c:v>
                </c:pt>
                <c:pt idx="95">
                  <c:v>-0.61185789094271892</c:v>
                </c:pt>
                <c:pt idx="96">
                  <c:v>-0.64299874205390883</c:v>
                </c:pt>
                <c:pt idx="97">
                  <c:v>-0.67311093234356167</c:v>
                </c:pt>
                <c:pt idx="98">
                  <c:v>-0.70214628873080542</c:v>
                </c:pt>
                <c:pt idx="99">
                  <c:v>-0.73005836083929954</c:v>
                </c:pt>
                <c:pt idx="100">
                  <c:v>-0.7568024953079282</c:v>
                </c:pt>
                <c:pt idx="101">
                  <c:v>-0.7823359072266528</c:v>
                </c:pt>
                <c:pt idx="102">
                  <c:v>-0.80661774858324053</c:v>
                </c:pt>
                <c:pt idx="103">
                  <c:v>-0.82960917361137088</c:v>
                </c:pt>
                <c:pt idx="104">
                  <c:v>-0.85127340093557446</c:v>
                </c:pt>
                <c:pt idx="105">
                  <c:v>-0.87157577241358819</c:v>
                </c:pt>
                <c:pt idx="106">
                  <c:v>-0.8904838085819885</c:v>
                </c:pt>
                <c:pt idx="107">
                  <c:v>-0.90796726061640542</c:v>
                </c:pt>
                <c:pt idx="108">
                  <c:v>-0.92399815872318791</c:v>
                </c:pt>
                <c:pt idx="109">
                  <c:v>-0.93855085688510786</c:v>
                </c:pt>
                <c:pt idx="110">
                  <c:v>-0.95160207388951601</c:v>
                </c:pt>
                <c:pt idx="111">
                  <c:v>-0.96313093057331667</c:v>
                </c:pt>
                <c:pt idx="112">
                  <c:v>-0.97311898322517387</c:v>
                </c:pt>
                <c:pt idx="113">
                  <c:v>-0.98155025309151533</c:v>
                </c:pt>
                <c:pt idx="114">
                  <c:v>-0.98841125193913049</c:v>
                </c:pt>
                <c:pt idx="115">
                  <c:v>-0.99369100363346441</c:v>
                </c:pt>
                <c:pt idx="116">
                  <c:v>-0.99738106169809326</c:v>
                </c:pt>
                <c:pt idx="117">
                  <c:v>-0.99947552282728402</c:v>
                </c:pt>
                <c:pt idx="118">
                  <c:v>-0.99997103633002449</c:v>
                </c:pt>
                <c:pt idx="119">
                  <c:v>-0.99886680949041418</c:v>
                </c:pt>
                <c:pt idx="120">
                  <c:v>-0.99616460883584068</c:v>
                </c:pt>
                <c:pt idx="121">
                  <c:v>-0.99186875731091262</c:v>
                </c:pt>
                <c:pt idx="122">
                  <c:v>-0.98598612736167035</c:v>
                </c:pt>
                <c:pt idx="123">
                  <c:v>-0.97852612994113852</c:v>
                </c:pt>
                <c:pt idx="124">
                  <c:v>-0.96950069945380879</c:v>
                </c:pt>
                <c:pt idx="125">
                  <c:v>-0.95892427466313845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Линейно!$BW$1</c:f>
              <c:strCache>
                <c:ptCount val="1"/>
                <c:pt idx="0">
                  <c:v>delta</c:v>
                </c:pt>
              </c:strCache>
            </c:strRef>
          </c:tx>
          <c:marker>
            <c:symbol val="none"/>
          </c:marker>
          <c:val>
            <c:numRef>
              <c:f>Линейно!$BW$2:$BW$127</c:f>
              <c:numCache>
                <c:formatCode>General</c:formatCode>
                <c:ptCount val="126"/>
                <c:pt idx="0">
                  <c:v>0.23770262642713619</c:v>
                </c:pt>
                <c:pt idx="1">
                  <c:v>0.23005294299613552</c:v>
                </c:pt>
                <c:pt idx="2">
                  <c:v>0.21800659248568868</c:v>
                </c:pt>
                <c:pt idx="3">
                  <c:v>0.20249079691905958</c:v>
                </c:pt>
                <c:pt idx="4">
                  <c:v>0.18422327683131637</c:v>
                </c:pt>
                <c:pt idx="5">
                  <c:v>0.16377194854665067</c:v>
                </c:pt>
                <c:pt idx="6">
                  <c:v>0.141595227632761</c:v>
                </c:pt>
                <c:pt idx="7">
                  <c:v>0.11806990075569357</c:v>
                </c:pt>
                <c:pt idx="8">
                  <c:v>9.3510811255314241E-2</c:v>
                </c:pt>
                <c:pt idx="9">
                  <c:v>6.8185024166423081E-2</c:v>
                </c:pt>
                <c:pt idx="10">
                  <c:v>4.2322188652267057E-2</c:v>
                </c:pt>
                <c:pt idx="11">
                  <c:v>1.6122231029694678E-2</c:v>
                </c:pt>
                <c:pt idx="12">
                  <c:v>-1.0238858403648798E-2</c:v>
                </c:pt>
                <c:pt idx="13">
                  <c:v>-2.6723241355647465E-2</c:v>
                </c:pt>
                <c:pt idx="14">
                  <c:v>-3.2706046511900899E-2</c:v>
                </c:pt>
                <c:pt idx="15">
                  <c:v>-3.7839067065153276E-2</c:v>
                </c:pt>
                <c:pt idx="16">
                  <c:v>-4.2068780111616855E-2</c:v>
                </c:pt>
                <c:pt idx="17">
                  <c:v>-4.534310784679374E-2</c:v>
                </c:pt>
                <c:pt idx="18">
                  <c:v>-4.7611500878904978E-2</c:v>
                </c:pt>
                <c:pt idx="19">
                  <c:v>-4.8825019097083699E-2</c:v>
                </c:pt>
                <c:pt idx="20">
                  <c:v>-4.8936409965161909E-2</c:v>
                </c:pt>
                <c:pt idx="21">
                  <c:v>-4.7900184115598821E-2</c:v>
                </c:pt>
                <c:pt idx="22">
                  <c:v>-4.5672688122815552E-2</c:v>
                </c:pt>
                <c:pt idx="23">
                  <c:v>-4.2212174339312791E-2</c:v>
                </c:pt>
                <c:pt idx="24">
                  <c:v>-3.7478867683051753E-2</c:v>
                </c:pt>
                <c:pt idx="25">
                  <c:v>-3.1435029269054171E-2</c:v>
                </c:pt>
                <c:pt idx="26">
                  <c:v>-3.991102101619981E-2</c:v>
                </c:pt>
                <c:pt idx="27">
                  <c:v>-4.7007349969512502E-2</c:v>
                </c:pt>
                <c:pt idx="28">
                  <c:v>-5.2692734572774014E-2</c:v>
                </c:pt>
                <c:pt idx="29">
                  <c:v>-5.6938150479740268E-2</c:v>
                </c:pt>
                <c:pt idx="30">
                  <c:v>-5.9716876986903755E-2</c:v>
                </c:pt>
                <c:pt idx="31">
                  <c:v>-6.1004539780919576E-2</c:v>
                </c:pt>
                <c:pt idx="32">
                  <c:v>-6.0779149932309706E-2</c:v>
                </c:pt>
                <c:pt idx="33">
                  <c:v>-5.9021139073052842E-2</c:v>
                </c:pt>
                <c:pt idx="34">
                  <c:v>-5.5713390701808252E-2</c:v>
                </c:pt>
                <c:pt idx="35">
                  <c:v>-5.0841267566654968E-2</c:v>
                </c:pt>
                <c:pt idx="36">
                  <c:v>-4.4392635081585863E-2</c:v>
                </c:pt>
                <c:pt idx="37">
                  <c:v>-3.6357880739242066E-2</c:v>
                </c:pt>
                <c:pt idx="38">
                  <c:v>-3.6187916320339131E-2</c:v>
                </c:pt>
                <c:pt idx="39">
                  <c:v>-4.3878215549327915E-2</c:v>
                </c:pt>
                <c:pt idx="40">
                  <c:v>-4.9968821335470759E-2</c:v>
                </c:pt>
                <c:pt idx="41">
                  <c:v>-5.4460322587744803E-2</c:v>
                </c:pt>
                <c:pt idx="42">
                  <c:v>-5.7355866441251124E-2</c:v>
                </c:pt>
                <c:pt idx="43">
                  <c:v>-5.866115322248211E-2</c:v>
                </c:pt>
                <c:pt idx="44">
                  <c:v>-5.8384427330003041E-2</c:v>
                </c:pt>
                <c:pt idx="45">
                  <c:v>-5.6536464045184975E-2</c:v>
                </c:pt>
                <c:pt idx="46">
                  <c:v>-5.3130552294042288E-2</c:v>
                </c:pt>
                <c:pt idx="47">
                  <c:v>-4.8182473387794023E-2</c:v>
                </c:pt>
                <c:pt idx="48">
                  <c:v>-4.171047577612863E-2</c:v>
                </c:pt>
                <c:pt idx="49">
                  <c:v>-3.3735245853577456E-2</c:v>
                </c:pt>
                <c:pt idx="50">
                  <c:v>-2.4279874865695827E-2</c:v>
                </c:pt>
                <c:pt idx="51">
                  <c:v>-3.0704474990879471E-2</c:v>
                </c:pt>
                <c:pt idx="52">
                  <c:v>-3.5702179542498769E-2</c:v>
                </c:pt>
                <c:pt idx="53">
                  <c:v>-3.9303057585341361E-2</c:v>
                </c:pt>
                <c:pt idx="54">
                  <c:v>-4.153941280863338E-2</c:v>
                </c:pt>
                <c:pt idx="55">
                  <c:v>-4.2445731847025159E-2</c:v>
                </c:pt>
                <c:pt idx="56">
                  <c:v>-4.205862910933833E-2</c:v>
                </c:pt>
                <c:pt idx="57">
                  <c:v>-4.0416788203324727E-2</c:v>
                </c:pt>
                <c:pt idx="58">
                  <c:v>-3.7560900050135237E-2</c:v>
                </c:pt>
                <c:pt idx="59">
                  <c:v>-3.3533597787546499E-2</c:v>
                </c:pt>
                <c:pt idx="60">
                  <c:v>-2.8379388566003194E-2</c:v>
                </c:pt>
                <c:pt idx="61">
                  <c:v>-2.2144582346708686E-2</c:v>
                </c:pt>
                <c:pt idx="62">
                  <c:v>-1.4877217815532529E-2</c:v>
                </c:pt>
                <c:pt idx="63">
                  <c:v>-1.2381587909237712E-2</c:v>
                </c:pt>
                <c:pt idx="64">
                  <c:v>-1.4708955565463255E-2</c:v>
                </c:pt>
                <c:pt idx="65">
                  <c:v>-1.6157471712977378E-2</c:v>
                </c:pt>
                <c:pt idx="66">
                  <c:v>-1.6781295633346516E-2</c:v>
                </c:pt>
                <c:pt idx="67">
                  <c:v>-1.6635905939752504E-2</c:v>
                </c:pt>
                <c:pt idx="68">
                  <c:v>-1.5778011823077087E-2</c:v>
                </c:pt>
                <c:pt idx="69">
                  <c:v>-1.4265462329296152E-2</c:v>
                </c:pt>
                <c:pt idx="70">
                  <c:v>-1.2157153813326493E-2</c:v>
                </c:pt>
                <c:pt idx="71">
                  <c:v>-9.5129357174350559E-3</c:v>
                </c:pt>
                <c:pt idx="72">
                  <c:v>-6.3935148248985274E-3</c:v>
                </c:pt>
                <c:pt idx="73">
                  <c:v>-2.8603581420818536E-3</c:v>
                </c:pt>
                <c:pt idx="74">
                  <c:v>1.024405435622544E-3</c:v>
                </c:pt>
                <c:pt idx="75">
                  <c:v>5.1980845168044243E-3</c:v>
                </c:pt>
                <c:pt idx="76">
                  <c:v>6.7316237401140316E-3</c:v>
                </c:pt>
                <c:pt idx="77">
                  <c:v>8.427410106851628E-3</c:v>
                </c:pt>
                <c:pt idx="78">
                  <c:v>1.0221669290717023E-2</c:v>
                </c:pt>
                <c:pt idx="79">
                  <c:v>1.2050469429912874E-2</c:v>
                </c:pt>
                <c:pt idx="80">
                  <c:v>1.3849823404485914E-2</c:v>
                </c:pt>
                <c:pt idx="81">
                  <c:v>1.5555791202062047E-2</c:v>
                </c:pt>
                <c:pt idx="82">
                  <c:v>1.7104582208227054E-2</c:v>
                </c:pt>
                <c:pt idx="83">
                  <c:v>1.8432657257907797E-2</c:v>
                </c:pt>
                <c:pt idx="84">
                  <c:v>1.9476830284475416E-2</c:v>
                </c:pt>
                <c:pt idx="85">
                  <c:v>2.0174369403973186E-2</c:v>
                </c:pt>
                <c:pt idx="86">
                  <c:v>2.0463097272755082E-2</c:v>
                </c:pt>
                <c:pt idx="87">
                  <c:v>2.028149055797035E-2</c:v>
                </c:pt>
                <c:pt idx="88">
                  <c:v>2.2808315324998718E-2</c:v>
                </c:pt>
                <c:pt idx="89">
                  <c:v>2.7983650331466436E-2</c:v>
                </c:pt>
                <c:pt idx="90">
                  <c:v>3.2508982888425964E-2</c:v>
                </c:pt>
                <c:pt idx="91">
                  <c:v>3.6326377135437626E-2</c:v>
                </c:pt>
                <c:pt idx="92">
                  <c:v>3.9379029762343587E-2</c:v>
                </c:pt>
                <c:pt idx="93">
                  <c:v>4.1611360882435111E-2</c:v>
                </c:pt>
                <c:pt idx="94">
                  <c:v>4.2969102948414939E-2</c:v>
                </c:pt>
                <c:pt idx="95">
                  <c:v>4.3399387568911707E-2</c:v>
                </c:pt>
                <c:pt idx="96">
                  <c:v>4.2850830086626823E-2</c:v>
                </c:pt>
                <c:pt idx="97">
                  <c:v>4.1273611782807751E-2</c:v>
                </c:pt>
                <c:pt idx="98">
                  <c:v>3.8619559576574591E-2</c:v>
                </c:pt>
                <c:pt idx="99">
                  <c:v>3.4842223091589575E-2</c:v>
                </c:pt>
                <c:pt idx="100">
                  <c:v>2.9896948966748882E-2</c:v>
                </c:pt>
                <c:pt idx="101">
                  <c:v>3.7978698648922338E-2</c:v>
                </c:pt>
                <c:pt idx="102">
                  <c:v>4.4808877768957367E-2</c:v>
                </c:pt>
                <c:pt idx="103">
                  <c:v>5.0348640560535229E-2</c:v>
                </c:pt>
                <c:pt idx="104">
                  <c:v>5.4561205648186117E-2</c:v>
                </c:pt>
                <c:pt idx="105">
                  <c:v>5.7411914889647364E-2</c:v>
                </c:pt>
                <c:pt idx="106">
                  <c:v>5.8868288821495529E-2</c:v>
                </c:pt>
                <c:pt idx="107">
                  <c:v>5.8900078619359419E-2</c:v>
                </c:pt>
                <c:pt idx="108">
                  <c:v>5.747931448958854E-2</c:v>
                </c:pt>
                <c:pt idx="109">
                  <c:v>5.4580350414956569E-2</c:v>
                </c:pt>
                <c:pt idx="110">
                  <c:v>5.0179905182813234E-2</c:v>
                </c:pt>
                <c:pt idx="111">
                  <c:v>4.4257099630060193E-2</c:v>
                </c:pt>
                <c:pt idx="112">
                  <c:v>3.6793490045363475E-2</c:v>
                </c:pt>
                <c:pt idx="113">
                  <c:v>3.5385306023712038E-2</c:v>
                </c:pt>
                <c:pt idx="114">
                  <c:v>3.987689472299516E-2</c:v>
                </c:pt>
                <c:pt idx="115">
                  <c:v>4.2576622033588807E-2</c:v>
                </c:pt>
                <c:pt idx="116">
                  <c:v>4.3446653446223338E-2</c:v>
                </c:pt>
                <c:pt idx="117">
                  <c:v>4.2445963372004902E-2</c:v>
                </c:pt>
                <c:pt idx="118">
                  <c:v>3.9528874265859049E-2</c:v>
                </c:pt>
                <c:pt idx="119">
                  <c:v>3.4643114805590125E-2</c:v>
                </c:pt>
                <c:pt idx="120">
                  <c:v>2.7727206373712177E-2</c:v>
                </c:pt>
                <c:pt idx="121">
                  <c:v>1.8706894613623626E-2</c:v>
                </c:pt>
                <c:pt idx="122">
                  <c:v>7.4901966569432821E-3</c:v>
                </c:pt>
                <c:pt idx="123">
                  <c:v>-6.0396022892952317E-3</c:v>
                </c:pt>
                <c:pt idx="124">
                  <c:v>-2.2034064157990585E-2</c:v>
                </c:pt>
                <c:pt idx="125">
                  <c:v>-4.0694565351046652E-2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1739008"/>
        <c:axId val="47667392"/>
      </c:lineChart>
      <c:catAx>
        <c:axId val="261739008"/>
        <c:scaling>
          <c:orientation val="minMax"/>
        </c:scaling>
        <c:delete val="0"/>
        <c:axPos val="b"/>
        <c:majorTickMark val="out"/>
        <c:minorTickMark val="none"/>
        <c:tickLblPos val="nextTo"/>
        <c:crossAx val="47667392"/>
        <c:crosses val="autoZero"/>
        <c:auto val="1"/>
        <c:lblAlgn val="ctr"/>
        <c:lblOffset val="100"/>
        <c:noMultiLvlLbl val="0"/>
      </c:catAx>
      <c:valAx>
        <c:axId val="47667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17390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791603676520261E-2"/>
          <c:y val="4.9538466809316726E-3"/>
          <c:w val="0.93206079393611163"/>
          <c:h val="0.98197459963085532"/>
        </c:manualLayout>
      </c:layout>
      <c:lineChart>
        <c:grouping val="standard"/>
        <c:varyColors val="0"/>
        <c:ser>
          <c:idx val="1"/>
          <c:order val="0"/>
          <c:tx>
            <c:strRef>
              <c:f>Линейно!$E$1</c:f>
              <c:strCache>
                <c:ptCount val="1"/>
                <c:pt idx="0">
                  <c:v>А1</c:v>
                </c:pt>
              </c:strCache>
            </c:strRef>
          </c:tx>
          <c:marker>
            <c:symbol val="none"/>
          </c:marker>
          <c:val>
            <c:numRef>
              <c:f>Линейно!$E$2:$E$127</c:f>
              <c:numCache>
                <c:formatCode>General</c:formatCode>
                <c:ptCount val="126"/>
                <c:pt idx="0">
                  <c:v>2</c:v>
                </c:pt>
                <c:pt idx="1">
                  <c:v>2.0019999999999998</c:v>
                </c:pt>
                <c:pt idx="2">
                  <c:v>2.004</c:v>
                </c:pt>
                <c:pt idx="3">
                  <c:v>2.0059999999999998</c:v>
                </c:pt>
                <c:pt idx="4">
                  <c:v>2.008</c:v>
                </c:pt>
                <c:pt idx="5">
                  <c:v>2.0099999999999998</c:v>
                </c:pt>
                <c:pt idx="6">
                  <c:v>2.012</c:v>
                </c:pt>
                <c:pt idx="7">
                  <c:v>2.0139999999999998</c:v>
                </c:pt>
                <c:pt idx="8">
                  <c:v>2.016</c:v>
                </c:pt>
                <c:pt idx="9">
                  <c:v>2.0179999999999998</c:v>
                </c:pt>
                <c:pt idx="10">
                  <c:v>2.02</c:v>
                </c:pt>
                <c:pt idx="11">
                  <c:v>2.0219999999999998</c:v>
                </c:pt>
                <c:pt idx="12">
                  <c:v>2.024</c:v>
                </c:pt>
                <c:pt idx="13">
                  <c:v>2.0259999999999998</c:v>
                </c:pt>
                <c:pt idx="14">
                  <c:v>2.028</c:v>
                </c:pt>
                <c:pt idx="15">
                  <c:v>2.0299999999999998</c:v>
                </c:pt>
                <c:pt idx="16">
                  <c:v>2.032</c:v>
                </c:pt>
                <c:pt idx="17">
                  <c:v>2.0339999999999998</c:v>
                </c:pt>
                <c:pt idx="18">
                  <c:v>2.036</c:v>
                </c:pt>
                <c:pt idx="19">
                  <c:v>2.0379999999999998</c:v>
                </c:pt>
                <c:pt idx="20">
                  <c:v>2.04</c:v>
                </c:pt>
                <c:pt idx="21">
                  <c:v>2.0419999999999998</c:v>
                </c:pt>
                <c:pt idx="22">
                  <c:v>2.044</c:v>
                </c:pt>
                <c:pt idx="23">
                  <c:v>2.0459999999999998</c:v>
                </c:pt>
                <c:pt idx="24">
                  <c:v>2.048</c:v>
                </c:pt>
                <c:pt idx="25">
                  <c:v>2.0499999999999998</c:v>
                </c:pt>
                <c:pt idx="26">
                  <c:v>2.052</c:v>
                </c:pt>
                <c:pt idx="27">
                  <c:v>2.0539999999999998</c:v>
                </c:pt>
                <c:pt idx="28">
                  <c:v>2.056</c:v>
                </c:pt>
                <c:pt idx="29">
                  <c:v>2.0579999999999998</c:v>
                </c:pt>
                <c:pt idx="30">
                  <c:v>2.06</c:v>
                </c:pt>
                <c:pt idx="31">
                  <c:v>2.0619999999999998</c:v>
                </c:pt>
                <c:pt idx="32">
                  <c:v>2.0640000000000001</c:v>
                </c:pt>
                <c:pt idx="33">
                  <c:v>2.0659999999999998</c:v>
                </c:pt>
                <c:pt idx="34">
                  <c:v>2.0680000000000001</c:v>
                </c:pt>
                <c:pt idx="35">
                  <c:v>2.0699999999999998</c:v>
                </c:pt>
                <c:pt idx="36">
                  <c:v>2.0720000000000001</c:v>
                </c:pt>
                <c:pt idx="37">
                  <c:v>2.0739999999999998</c:v>
                </c:pt>
                <c:pt idx="38">
                  <c:v>2.0760000000000001</c:v>
                </c:pt>
                <c:pt idx="39">
                  <c:v>2.0779999999999998</c:v>
                </c:pt>
                <c:pt idx="40">
                  <c:v>2.08</c:v>
                </c:pt>
                <c:pt idx="41">
                  <c:v>2.0819999999999999</c:v>
                </c:pt>
                <c:pt idx="42">
                  <c:v>2.0840000000000001</c:v>
                </c:pt>
                <c:pt idx="43">
                  <c:v>2.0859999999999999</c:v>
                </c:pt>
                <c:pt idx="44">
                  <c:v>2.0880000000000001</c:v>
                </c:pt>
                <c:pt idx="45">
                  <c:v>2.09</c:v>
                </c:pt>
                <c:pt idx="46">
                  <c:v>2.0920000000000001</c:v>
                </c:pt>
                <c:pt idx="47">
                  <c:v>2.0939999999999999</c:v>
                </c:pt>
                <c:pt idx="48">
                  <c:v>2.0960000000000001</c:v>
                </c:pt>
                <c:pt idx="49">
                  <c:v>2.0979999999999999</c:v>
                </c:pt>
                <c:pt idx="50">
                  <c:v>2.1</c:v>
                </c:pt>
                <c:pt idx="51">
                  <c:v>2.1019999999999999</c:v>
                </c:pt>
                <c:pt idx="52">
                  <c:v>2.1040000000000001</c:v>
                </c:pt>
                <c:pt idx="53">
                  <c:v>2.1059999999999999</c:v>
                </c:pt>
                <c:pt idx="54">
                  <c:v>2.1080000000000001</c:v>
                </c:pt>
                <c:pt idx="55">
                  <c:v>2.11</c:v>
                </c:pt>
                <c:pt idx="56">
                  <c:v>2.1120000000000001</c:v>
                </c:pt>
                <c:pt idx="57">
                  <c:v>2.1139999999999999</c:v>
                </c:pt>
                <c:pt idx="58">
                  <c:v>2.1160000000000001</c:v>
                </c:pt>
                <c:pt idx="59">
                  <c:v>2.1179999999999999</c:v>
                </c:pt>
                <c:pt idx="60">
                  <c:v>2.12</c:v>
                </c:pt>
                <c:pt idx="61">
                  <c:v>2.1219999999999999</c:v>
                </c:pt>
                <c:pt idx="62">
                  <c:v>2.1240000000000001</c:v>
                </c:pt>
                <c:pt idx="63">
                  <c:v>2.1259999999999999</c:v>
                </c:pt>
                <c:pt idx="64">
                  <c:v>2.1280000000000001</c:v>
                </c:pt>
                <c:pt idx="65">
                  <c:v>2.13</c:v>
                </c:pt>
                <c:pt idx="66">
                  <c:v>2.1320000000000001</c:v>
                </c:pt>
                <c:pt idx="67">
                  <c:v>2.1339999999999999</c:v>
                </c:pt>
                <c:pt idx="68">
                  <c:v>2.1360000000000001</c:v>
                </c:pt>
                <c:pt idx="69">
                  <c:v>2.1379999999999999</c:v>
                </c:pt>
                <c:pt idx="70">
                  <c:v>2.14</c:v>
                </c:pt>
                <c:pt idx="71">
                  <c:v>2.1419999999999999</c:v>
                </c:pt>
                <c:pt idx="72">
                  <c:v>2.1440000000000001</c:v>
                </c:pt>
                <c:pt idx="73">
                  <c:v>2.1459999999999999</c:v>
                </c:pt>
                <c:pt idx="74">
                  <c:v>2.1480000000000001</c:v>
                </c:pt>
                <c:pt idx="75">
                  <c:v>2.15</c:v>
                </c:pt>
                <c:pt idx="76">
                  <c:v>2.1520000000000001</c:v>
                </c:pt>
                <c:pt idx="77">
                  <c:v>2.1539999999999999</c:v>
                </c:pt>
                <c:pt idx="78">
                  <c:v>2.1560000000000001</c:v>
                </c:pt>
                <c:pt idx="79">
                  <c:v>2.1579999999999999</c:v>
                </c:pt>
                <c:pt idx="80">
                  <c:v>2.16</c:v>
                </c:pt>
                <c:pt idx="81">
                  <c:v>2.1619999999999999</c:v>
                </c:pt>
                <c:pt idx="82">
                  <c:v>2.1640000000000001</c:v>
                </c:pt>
                <c:pt idx="83">
                  <c:v>2.1659999999999999</c:v>
                </c:pt>
                <c:pt idx="84">
                  <c:v>2.1680000000000001</c:v>
                </c:pt>
                <c:pt idx="85">
                  <c:v>2.17</c:v>
                </c:pt>
                <c:pt idx="86">
                  <c:v>2.1720000000000002</c:v>
                </c:pt>
                <c:pt idx="87">
                  <c:v>2.1739999999999999</c:v>
                </c:pt>
                <c:pt idx="88">
                  <c:v>2.1760000000000002</c:v>
                </c:pt>
                <c:pt idx="89">
                  <c:v>2.1779999999999999</c:v>
                </c:pt>
                <c:pt idx="90">
                  <c:v>2.1800000000000002</c:v>
                </c:pt>
                <c:pt idx="91">
                  <c:v>2.1819999999999999</c:v>
                </c:pt>
                <c:pt idx="92">
                  <c:v>2.1840000000000002</c:v>
                </c:pt>
                <c:pt idx="93">
                  <c:v>2.1859999999999999</c:v>
                </c:pt>
                <c:pt idx="94">
                  <c:v>2.1880000000000002</c:v>
                </c:pt>
                <c:pt idx="95">
                  <c:v>2.19</c:v>
                </c:pt>
                <c:pt idx="96">
                  <c:v>2.1920000000000002</c:v>
                </c:pt>
                <c:pt idx="97">
                  <c:v>2.194</c:v>
                </c:pt>
                <c:pt idx="98">
                  <c:v>2.1960000000000002</c:v>
                </c:pt>
                <c:pt idx="99">
                  <c:v>2.198</c:v>
                </c:pt>
                <c:pt idx="100">
                  <c:v>2.2000000000000002</c:v>
                </c:pt>
                <c:pt idx="101">
                  <c:v>2.202</c:v>
                </c:pt>
                <c:pt idx="102">
                  <c:v>2.2040000000000002</c:v>
                </c:pt>
                <c:pt idx="103">
                  <c:v>2.206</c:v>
                </c:pt>
                <c:pt idx="104">
                  <c:v>2.2080000000000002</c:v>
                </c:pt>
                <c:pt idx="105">
                  <c:v>2.21</c:v>
                </c:pt>
                <c:pt idx="106">
                  <c:v>2.2120000000000002</c:v>
                </c:pt>
                <c:pt idx="107">
                  <c:v>2.214</c:v>
                </c:pt>
                <c:pt idx="108">
                  <c:v>2.2160000000000002</c:v>
                </c:pt>
                <c:pt idx="109">
                  <c:v>2.218</c:v>
                </c:pt>
                <c:pt idx="110">
                  <c:v>2.2200000000000002</c:v>
                </c:pt>
                <c:pt idx="111">
                  <c:v>2.222</c:v>
                </c:pt>
                <c:pt idx="112">
                  <c:v>2.2240000000000002</c:v>
                </c:pt>
                <c:pt idx="113">
                  <c:v>2.226</c:v>
                </c:pt>
                <c:pt idx="114">
                  <c:v>2.2279999999999998</c:v>
                </c:pt>
                <c:pt idx="115">
                  <c:v>2.23</c:v>
                </c:pt>
                <c:pt idx="116">
                  <c:v>2.2320000000000002</c:v>
                </c:pt>
                <c:pt idx="117">
                  <c:v>2.234</c:v>
                </c:pt>
                <c:pt idx="118">
                  <c:v>2.2359999999999998</c:v>
                </c:pt>
                <c:pt idx="119">
                  <c:v>2.238</c:v>
                </c:pt>
                <c:pt idx="120">
                  <c:v>2.2400000000000002</c:v>
                </c:pt>
                <c:pt idx="121">
                  <c:v>2.242</c:v>
                </c:pt>
                <c:pt idx="122">
                  <c:v>2.2439999999999998</c:v>
                </c:pt>
                <c:pt idx="123">
                  <c:v>2.246</c:v>
                </c:pt>
                <c:pt idx="124">
                  <c:v>2.2480000000000002</c:v>
                </c:pt>
                <c:pt idx="125">
                  <c:v>2.25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Линейно!$F$1</c:f>
              <c:strCache>
                <c:ptCount val="1"/>
                <c:pt idx="0">
                  <c:v>А2</c:v>
                </c:pt>
              </c:strCache>
            </c:strRef>
          </c:tx>
          <c:marker>
            <c:symbol val="none"/>
          </c:marker>
          <c:val>
            <c:numRef>
              <c:f>Линейно!$F$2:$F$127</c:f>
              <c:numCache>
                <c:formatCode>General</c:formatCode>
                <c:ptCount val="126"/>
                <c:pt idx="0">
                  <c:v>1.9750000000000001</c:v>
                </c:pt>
                <c:pt idx="1">
                  <c:v>1.9790000000000001</c:v>
                </c:pt>
                <c:pt idx="2">
                  <c:v>1.9830000000000001</c:v>
                </c:pt>
                <c:pt idx="3">
                  <c:v>1.9870000000000001</c:v>
                </c:pt>
                <c:pt idx="4">
                  <c:v>1.9910000000000001</c:v>
                </c:pt>
                <c:pt idx="5">
                  <c:v>1.9950000000000001</c:v>
                </c:pt>
                <c:pt idx="6">
                  <c:v>1.9990000000000001</c:v>
                </c:pt>
                <c:pt idx="7">
                  <c:v>2.0030000000000001</c:v>
                </c:pt>
                <c:pt idx="8">
                  <c:v>2.0070000000000001</c:v>
                </c:pt>
                <c:pt idx="9">
                  <c:v>2.0110000000000001</c:v>
                </c:pt>
                <c:pt idx="10">
                  <c:v>2.0150000000000001</c:v>
                </c:pt>
                <c:pt idx="11">
                  <c:v>2.0190000000000001</c:v>
                </c:pt>
                <c:pt idx="12">
                  <c:v>2.0230000000000001</c:v>
                </c:pt>
                <c:pt idx="13">
                  <c:v>2.0270000000000001</c:v>
                </c:pt>
                <c:pt idx="14">
                  <c:v>2.0310000000000001</c:v>
                </c:pt>
                <c:pt idx="15">
                  <c:v>2.0350000000000001</c:v>
                </c:pt>
                <c:pt idx="16">
                  <c:v>2.0390000000000001</c:v>
                </c:pt>
                <c:pt idx="17">
                  <c:v>2.0430000000000001</c:v>
                </c:pt>
                <c:pt idx="18">
                  <c:v>2.0470000000000002</c:v>
                </c:pt>
                <c:pt idx="19">
                  <c:v>2.0510000000000002</c:v>
                </c:pt>
                <c:pt idx="20">
                  <c:v>2.0550000000000002</c:v>
                </c:pt>
                <c:pt idx="21">
                  <c:v>2.0590000000000002</c:v>
                </c:pt>
                <c:pt idx="22">
                  <c:v>2.0630000000000002</c:v>
                </c:pt>
                <c:pt idx="23">
                  <c:v>2.0670000000000002</c:v>
                </c:pt>
                <c:pt idx="24">
                  <c:v>2.0710000000000002</c:v>
                </c:pt>
                <c:pt idx="25">
                  <c:v>2.0750000000000002</c:v>
                </c:pt>
                <c:pt idx="26">
                  <c:v>2.0790000000000002</c:v>
                </c:pt>
                <c:pt idx="27">
                  <c:v>2.0830000000000002</c:v>
                </c:pt>
                <c:pt idx="28">
                  <c:v>2.0870000000000002</c:v>
                </c:pt>
                <c:pt idx="29">
                  <c:v>2.0910000000000002</c:v>
                </c:pt>
                <c:pt idx="30">
                  <c:v>2.0950000000000002</c:v>
                </c:pt>
                <c:pt idx="31">
                  <c:v>2.0990000000000002</c:v>
                </c:pt>
                <c:pt idx="32">
                  <c:v>2.1030000000000002</c:v>
                </c:pt>
                <c:pt idx="33">
                  <c:v>2.1070000000000002</c:v>
                </c:pt>
                <c:pt idx="34">
                  <c:v>2.1110000000000002</c:v>
                </c:pt>
                <c:pt idx="35">
                  <c:v>2.1150000000000002</c:v>
                </c:pt>
                <c:pt idx="36">
                  <c:v>2.1190000000000002</c:v>
                </c:pt>
                <c:pt idx="37">
                  <c:v>2.1230000000000002</c:v>
                </c:pt>
                <c:pt idx="38">
                  <c:v>2.1270000000000002</c:v>
                </c:pt>
                <c:pt idx="39">
                  <c:v>2.1310000000000002</c:v>
                </c:pt>
                <c:pt idx="40">
                  <c:v>2.1350000000000002</c:v>
                </c:pt>
                <c:pt idx="41">
                  <c:v>2.1390000000000002</c:v>
                </c:pt>
                <c:pt idx="42">
                  <c:v>2.1430000000000002</c:v>
                </c:pt>
                <c:pt idx="43">
                  <c:v>2.1470000000000002</c:v>
                </c:pt>
                <c:pt idx="44">
                  <c:v>2.1510000000000002</c:v>
                </c:pt>
                <c:pt idx="45">
                  <c:v>2.1550000000000002</c:v>
                </c:pt>
                <c:pt idx="46">
                  <c:v>2.1590000000000003</c:v>
                </c:pt>
                <c:pt idx="47">
                  <c:v>2.1630000000000003</c:v>
                </c:pt>
                <c:pt idx="48">
                  <c:v>2.1670000000000003</c:v>
                </c:pt>
                <c:pt idx="49">
                  <c:v>2.1710000000000003</c:v>
                </c:pt>
                <c:pt idx="50">
                  <c:v>2.1750000000000003</c:v>
                </c:pt>
                <c:pt idx="51">
                  <c:v>2.1790000000000003</c:v>
                </c:pt>
                <c:pt idx="52">
                  <c:v>2.1830000000000003</c:v>
                </c:pt>
                <c:pt idx="53">
                  <c:v>2.1870000000000003</c:v>
                </c:pt>
                <c:pt idx="54">
                  <c:v>2.1910000000000003</c:v>
                </c:pt>
                <c:pt idx="55">
                  <c:v>2.1950000000000003</c:v>
                </c:pt>
                <c:pt idx="56">
                  <c:v>2.1990000000000003</c:v>
                </c:pt>
                <c:pt idx="57">
                  <c:v>2.2030000000000003</c:v>
                </c:pt>
                <c:pt idx="58">
                  <c:v>2.2069999999999999</c:v>
                </c:pt>
                <c:pt idx="59">
                  <c:v>2.2110000000000003</c:v>
                </c:pt>
                <c:pt idx="60">
                  <c:v>2.2149999999999999</c:v>
                </c:pt>
                <c:pt idx="61">
                  <c:v>2.2190000000000003</c:v>
                </c:pt>
                <c:pt idx="62">
                  <c:v>2.2229999999999999</c:v>
                </c:pt>
                <c:pt idx="63">
                  <c:v>2.2270000000000003</c:v>
                </c:pt>
                <c:pt idx="64">
                  <c:v>2.2309999999999999</c:v>
                </c:pt>
                <c:pt idx="65">
                  <c:v>2.2350000000000003</c:v>
                </c:pt>
                <c:pt idx="66">
                  <c:v>2.2389999999999999</c:v>
                </c:pt>
                <c:pt idx="67">
                  <c:v>2.2430000000000003</c:v>
                </c:pt>
                <c:pt idx="68">
                  <c:v>2.2469999999999999</c:v>
                </c:pt>
                <c:pt idx="69">
                  <c:v>2.2509999999999999</c:v>
                </c:pt>
                <c:pt idx="70">
                  <c:v>2.2549999999999999</c:v>
                </c:pt>
                <c:pt idx="71">
                  <c:v>2.2589999999999999</c:v>
                </c:pt>
                <c:pt idx="72">
                  <c:v>2.2629999999999999</c:v>
                </c:pt>
                <c:pt idx="73">
                  <c:v>2.2669999999999999</c:v>
                </c:pt>
                <c:pt idx="74">
                  <c:v>2.2709999999999999</c:v>
                </c:pt>
                <c:pt idx="75">
                  <c:v>2.2750000000000004</c:v>
                </c:pt>
                <c:pt idx="76">
                  <c:v>2.2789999999999999</c:v>
                </c:pt>
                <c:pt idx="77">
                  <c:v>2.2830000000000004</c:v>
                </c:pt>
                <c:pt idx="78">
                  <c:v>2.2869999999999999</c:v>
                </c:pt>
                <c:pt idx="79">
                  <c:v>2.2910000000000004</c:v>
                </c:pt>
                <c:pt idx="80">
                  <c:v>2.2949999999999999</c:v>
                </c:pt>
                <c:pt idx="81">
                  <c:v>2.2990000000000004</c:v>
                </c:pt>
                <c:pt idx="82">
                  <c:v>2.3029999999999999</c:v>
                </c:pt>
                <c:pt idx="83">
                  <c:v>2.3069999999999999</c:v>
                </c:pt>
                <c:pt idx="84">
                  <c:v>2.3109999999999999</c:v>
                </c:pt>
                <c:pt idx="85">
                  <c:v>2.3149999999999999</c:v>
                </c:pt>
                <c:pt idx="86">
                  <c:v>2.319</c:v>
                </c:pt>
                <c:pt idx="87">
                  <c:v>2.323</c:v>
                </c:pt>
                <c:pt idx="88">
                  <c:v>2.327</c:v>
                </c:pt>
                <c:pt idx="89">
                  <c:v>2.331</c:v>
                </c:pt>
                <c:pt idx="90">
                  <c:v>2.335</c:v>
                </c:pt>
                <c:pt idx="91">
                  <c:v>2.339</c:v>
                </c:pt>
                <c:pt idx="92">
                  <c:v>2.343</c:v>
                </c:pt>
                <c:pt idx="93">
                  <c:v>2.347</c:v>
                </c:pt>
                <c:pt idx="94">
                  <c:v>2.351</c:v>
                </c:pt>
                <c:pt idx="95">
                  <c:v>2.355</c:v>
                </c:pt>
                <c:pt idx="96">
                  <c:v>2.359</c:v>
                </c:pt>
                <c:pt idx="97">
                  <c:v>2.363</c:v>
                </c:pt>
                <c:pt idx="98">
                  <c:v>2.367</c:v>
                </c:pt>
                <c:pt idx="99">
                  <c:v>2.371</c:v>
                </c:pt>
                <c:pt idx="100">
                  <c:v>2.375</c:v>
                </c:pt>
                <c:pt idx="101">
                  <c:v>2.379</c:v>
                </c:pt>
                <c:pt idx="102">
                  <c:v>2.383</c:v>
                </c:pt>
                <c:pt idx="103">
                  <c:v>2.387</c:v>
                </c:pt>
                <c:pt idx="104">
                  <c:v>2.391</c:v>
                </c:pt>
                <c:pt idx="105">
                  <c:v>2.395</c:v>
                </c:pt>
                <c:pt idx="106">
                  <c:v>2.399</c:v>
                </c:pt>
                <c:pt idx="107">
                  <c:v>2.403</c:v>
                </c:pt>
                <c:pt idx="108">
                  <c:v>2.407</c:v>
                </c:pt>
                <c:pt idx="109">
                  <c:v>2.411</c:v>
                </c:pt>
                <c:pt idx="110">
                  <c:v>2.415</c:v>
                </c:pt>
                <c:pt idx="111">
                  <c:v>2.419</c:v>
                </c:pt>
                <c:pt idx="112">
                  <c:v>2.423</c:v>
                </c:pt>
                <c:pt idx="113">
                  <c:v>2.427</c:v>
                </c:pt>
                <c:pt idx="114">
                  <c:v>2.431</c:v>
                </c:pt>
                <c:pt idx="115">
                  <c:v>2.4350000000000001</c:v>
                </c:pt>
                <c:pt idx="116">
                  <c:v>2.4390000000000001</c:v>
                </c:pt>
                <c:pt idx="117">
                  <c:v>2.4430000000000001</c:v>
                </c:pt>
                <c:pt idx="118">
                  <c:v>2.4470000000000001</c:v>
                </c:pt>
                <c:pt idx="119">
                  <c:v>2.4510000000000001</c:v>
                </c:pt>
                <c:pt idx="120">
                  <c:v>2.4550000000000001</c:v>
                </c:pt>
                <c:pt idx="121">
                  <c:v>2.4590000000000001</c:v>
                </c:pt>
                <c:pt idx="122">
                  <c:v>2.4630000000000001</c:v>
                </c:pt>
                <c:pt idx="123">
                  <c:v>2.4670000000000001</c:v>
                </c:pt>
                <c:pt idx="124">
                  <c:v>2.4710000000000001</c:v>
                </c:pt>
                <c:pt idx="125">
                  <c:v>2.4750000000000001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Линейно!$G$1</c:f>
              <c:strCache>
                <c:ptCount val="1"/>
                <c:pt idx="0">
                  <c:v>А3</c:v>
                </c:pt>
              </c:strCache>
            </c:strRef>
          </c:tx>
          <c:marker>
            <c:symbol val="none"/>
          </c:marker>
          <c:val>
            <c:numRef>
              <c:f>Линейно!$G$2:$G$127</c:f>
              <c:numCache>
                <c:formatCode>General</c:formatCode>
                <c:ptCount val="126"/>
                <c:pt idx="0">
                  <c:v>1.925</c:v>
                </c:pt>
                <c:pt idx="1">
                  <c:v>1.931</c:v>
                </c:pt>
                <c:pt idx="2">
                  <c:v>1.9370000000000001</c:v>
                </c:pt>
                <c:pt idx="3">
                  <c:v>1.9430000000000001</c:v>
                </c:pt>
                <c:pt idx="4">
                  <c:v>1.9490000000000001</c:v>
                </c:pt>
                <c:pt idx="5">
                  <c:v>1.9550000000000001</c:v>
                </c:pt>
                <c:pt idx="6">
                  <c:v>1.9610000000000001</c:v>
                </c:pt>
                <c:pt idx="7">
                  <c:v>1.9670000000000001</c:v>
                </c:pt>
                <c:pt idx="8">
                  <c:v>1.9730000000000001</c:v>
                </c:pt>
                <c:pt idx="9">
                  <c:v>1.9790000000000001</c:v>
                </c:pt>
                <c:pt idx="10">
                  <c:v>1.9850000000000001</c:v>
                </c:pt>
                <c:pt idx="11">
                  <c:v>1.9910000000000001</c:v>
                </c:pt>
                <c:pt idx="12">
                  <c:v>1.9970000000000001</c:v>
                </c:pt>
                <c:pt idx="13">
                  <c:v>2.0030000000000001</c:v>
                </c:pt>
                <c:pt idx="14">
                  <c:v>2.0089999999999999</c:v>
                </c:pt>
                <c:pt idx="15">
                  <c:v>2.0150000000000001</c:v>
                </c:pt>
                <c:pt idx="16">
                  <c:v>2.0209999999999999</c:v>
                </c:pt>
                <c:pt idx="17">
                  <c:v>2.0270000000000001</c:v>
                </c:pt>
                <c:pt idx="18">
                  <c:v>2.0329999999999999</c:v>
                </c:pt>
                <c:pt idx="19">
                  <c:v>2.0390000000000001</c:v>
                </c:pt>
                <c:pt idx="20">
                  <c:v>2.0449999999999999</c:v>
                </c:pt>
                <c:pt idx="21">
                  <c:v>2.0510000000000002</c:v>
                </c:pt>
                <c:pt idx="22">
                  <c:v>2.0569999999999999</c:v>
                </c:pt>
                <c:pt idx="23">
                  <c:v>2.0630000000000002</c:v>
                </c:pt>
                <c:pt idx="24">
                  <c:v>2.069</c:v>
                </c:pt>
                <c:pt idx="25">
                  <c:v>2.0750000000000002</c:v>
                </c:pt>
                <c:pt idx="26">
                  <c:v>2.081</c:v>
                </c:pt>
                <c:pt idx="27">
                  <c:v>2.0870000000000002</c:v>
                </c:pt>
                <c:pt idx="28">
                  <c:v>2.093</c:v>
                </c:pt>
                <c:pt idx="29">
                  <c:v>2.0990000000000002</c:v>
                </c:pt>
                <c:pt idx="30">
                  <c:v>2.105</c:v>
                </c:pt>
                <c:pt idx="31">
                  <c:v>2.1110000000000002</c:v>
                </c:pt>
                <c:pt idx="32">
                  <c:v>2.117</c:v>
                </c:pt>
                <c:pt idx="33">
                  <c:v>2.1230000000000002</c:v>
                </c:pt>
                <c:pt idx="34">
                  <c:v>2.129</c:v>
                </c:pt>
                <c:pt idx="35">
                  <c:v>2.1350000000000002</c:v>
                </c:pt>
                <c:pt idx="36">
                  <c:v>2.141</c:v>
                </c:pt>
                <c:pt idx="37">
                  <c:v>2.1470000000000002</c:v>
                </c:pt>
                <c:pt idx="38">
                  <c:v>2.153</c:v>
                </c:pt>
                <c:pt idx="39">
                  <c:v>2.1589999999999998</c:v>
                </c:pt>
                <c:pt idx="40">
                  <c:v>2.165</c:v>
                </c:pt>
                <c:pt idx="41">
                  <c:v>2.1709999999999998</c:v>
                </c:pt>
                <c:pt idx="42">
                  <c:v>2.177</c:v>
                </c:pt>
                <c:pt idx="43">
                  <c:v>2.1829999999999998</c:v>
                </c:pt>
                <c:pt idx="44">
                  <c:v>2.1890000000000001</c:v>
                </c:pt>
                <c:pt idx="45">
                  <c:v>2.1950000000000003</c:v>
                </c:pt>
                <c:pt idx="46">
                  <c:v>2.2010000000000001</c:v>
                </c:pt>
                <c:pt idx="47">
                  <c:v>2.2069999999999999</c:v>
                </c:pt>
                <c:pt idx="48">
                  <c:v>2.2130000000000001</c:v>
                </c:pt>
                <c:pt idx="49">
                  <c:v>2.2189999999999999</c:v>
                </c:pt>
                <c:pt idx="50">
                  <c:v>2.2250000000000001</c:v>
                </c:pt>
                <c:pt idx="51">
                  <c:v>2.2309999999999999</c:v>
                </c:pt>
                <c:pt idx="52">
                  <c:v>2.2370000000000001</c:v>
                </c:pt>
                <c:pt idx="53">
                  <c:v>2.2429999999999999</c:v>
                </c:pt>
                <c:pt idx="54">
                  <c:v>2.2490000000000001</c:v>
                </c:pt>
                <c:pt idx="55">
                  <c:v>2.2549999999999999</c:v>
                </c:pt>
                <c:pt idx="56">
                  <c:v>2.2610000000000001</c:v>
                </c:pt>
                <c:pt idx="57">
                  <c:v>2.2669999999999999</c:v>
                </c:pt>
                <c:pt idx="58">
                  <c:v>2.2730000000000001</c:v>
                </c:pt>
                <c:pt idx="59">
                  <c:v>2.2789999999999999</c:v>
                </c:pt>
                <c:pt idx="60">
                  <c:v>2.2850000000000001</c:v>
                </c:pt>
                <c:pt idx="61">
                  <c:v>2.2909999999999999</c:v>
                </c:pt>
                <c:pt idx="62">
                  <c:v>2.2970000000000002</c:v>
                </c:pt>
                <c:pt idx="63">
                  <c:v>2.3029999999999999</c:v>
                </c:pt>
                <c:pt idx="64">
                  <c:v>2.3090000000000002</c:v>
                </c:pt>
                <c:pt idx="65">
                  <c:v>2.3149999999999999</c:v>
                </c:pt>
                <c:pt idx="66">
                  <c:v>2.3210000000000002</c:v>
                </c:pt>
                <c:pt idx="67">
                  <c:v>2.327</c:v>
                </c:pt>
                <c:pt idx="68">
                  <c:v>2.3330000000000002</c:v>
                </c:pt>
                <c:pt idx="69">
                  <c:v>2.339</c:v>
                </c:pt>
                <c:pt idx="70">
                  <c:v>2.3450000000000002</c:v>
                </c:pt>
                <c:pt idx="71">
                  <c:v>2.351</c:v>
                </c:pt>
                <c:pt idx="72">
                  <c:v>2.3570000000000002</c:v>
                </c:pt>
                <c:pt idx="73">
                  <c:v>2.363</c:v>
                </c:pt>
                <c:pt idx="74">
                  <c:v>2.3690000000000002</c:v>
                </c:pt>
                <c:pt idx="75">
                  <c:v>2.375</c:v>
                </c:pt>
                <c:pt idx="76">
                  <c:v>2.3810000000000002</c:v>
                </c:pt>
                <c:pt idx="77">
                  <c:v>2.387</c:v>
                </c:pt>
                <c:pt idx="78">
                  <c:v>2.3929999999999998</c:v>
                </c:pt>
                <c:pt idx="79">
                  <c:v>2.399</c:v>
                </c:pt>
                <c:pt idx="80">
                  <c:v>2.4050000000000002</c:v>
                </c:pt>
                <c:pt idx="81">
                  <c:v>2.411</c:v>
                </c:pt>
                <c:pt idx="82">
                  <c:v>2.4169999999999998</c:v>
                </c:pt>
                <c:pt idx="83">
                  <c:v>2.423</c:v>
                </c:pt>
                <c:pt idx="84">
                  <c:v>2.4290000000000003</c:v>
                </c:pt>
                <c:pt idx="85">
                  <c:v>2.4350000000000001</c:v>
                </c:pt>
                <c:pt idx="86">
                  <c:v>2.4409999999999998</c:v>
                </c:pt>
                <c:pt idx="87">
                  <c:v>2.4470000000000001</c:v>
                </c:pt>
                <c:pt idx="88">
                  <c:v>2.4530000000000003</c:v>
                </c:pt>
                <c:pt idx="89">
                  <c:v>2.4590000000000001</c:v>
                </c:pt>
                <c:pt idx="90">
                  <c:v>2.4649999999999999</c:v>
                </c:pt>
                <c:pt idx="91">
                  <c:v>2.4710000000000001</c:v>
                </c:pt>
                <c:pt idx="92">
                  <c:v>2.4770000000000003</c:v>
                </c:pt>
                <c:pt idx="93">
                  <c:v>2.4830000000000001</c:v>
                </c:pt>
                <c:pt idx="94">
                  <c:v>2.4889999999999999</c:v>
                </c:pt>
                <c:pt idx="95">
                  <c:v>2.4950000000000001</c:v>
                </c:pt>
                <c:pt idx="96">
                  <c:v>2.5009999999999999</c:v>
                </c:pt>
                <c:pt idx="97">
                  <c:v>2.5070000000000001</c:v>
                </c:pt>
                <c:pt idx="98">
                  <c:v>2.5129999999999999</c:v>
                </c:pt>
                <c:pt idx="99">
                  <c:v>2.5190000000000001</c:v>
                </c:pt>
                <c:pt idx="100">
                  <c:v>2.5249999999999999</c:v>
                </c:pt>
                <c:pt idx="101">
                  <c:v>2.5310000000000001</c:v>
                </c:pt>
                <c:pt idx="102">
                  <c:v>2.5369999999999999</c:v>
                </c:pt>
                <c:pt idx="103">
                  <c:v>2.5430000000000001</c:v>
                </c:pt>
                <c:pt idx="104">
                  <c:v>2.5489999999999999</c:v>
                </c:pt>
                <c:pt idx="105">
                  <c:v>2.5550000000000002</c:v>
                </c:pt>
                <c:pt idx="106">
                  <c:v>2.5609999999999999</c:v>
                </c:pt>
                <c:pt idx="107">
                  <c:v>2.5670000000000002</c:v>
                </c:pt>
                <c:pt idx="108">
                  <c:v>2.573</c:v>
                </c:pt>
                <c:pt idx="109">
                  <c:v>2.5790000000000002</c:v>
                </c:pt>
                <c:pt idx="110">
                  <c:v>2.585</c:v>
                </c:pt>
                <c:pt idx="111">
                  <c:v>2.5910000000000002</c:v>
                </c:pt>
                <c:pt idx="112">
                  <c:v>2.597</c:v>
                </c:pt>
                <c:pt idx="113">
                  <c:v>2.6029999999999998</c:v>
                </c:pt>
                <c:pt idx="114">
                  <c:v>2.609</c:v>
                </c:pt>
                <c:pt idx="115">
                  <c:v>2.6150000000000002</c:v>
                </c:pt>
                <c:pt idx="116">
                  <c:v>2.621</c:v>
                </c:pt>
                <c:pt idx="117">
                  <c:v>2.6269999999999998</c:v>
                </c:pt>
                <c:pt idx="118">
                  <c:v>2.633</c:v>
                </c:pt>
                <c:pt idx="119">
                  <c:v>2.6390000000000002</c:v>
                </c:pt>
                <c:pt idx="120">
                  <c:v>2.645</c:v>
                </c:pt>
                <c:pt idx="121">
                  <c:v>2.6509999999999998</c:v>
                </c:pt>
                <c:pt idx="122">
                  <c:v>2.657</c:v>
                </c:pt>
                <c:pt idx="123">
                  <c:v>2.6630000000000003</c:v>
                </c:pt>
                <c:pt idx="124">
                  <c:v>2.669</c:v>
                </c:pt>
                <c:pt idx="125">
                  <c:v>2.6749999999999998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Линейно!$H$1</c:f>
              <c:strCache>
                <c:ptCount val="1"/>
                <c:pt idx="0">
                  <c:v>А4</c:v>
                </c:pt>
              </c:strCache>
            </c:strRef>
          </c:tx>
          <c:marker>
            <c:symbol val="none"/>
          </c:marker>
          <c:val>
            <c:numRef>
              <c:f>Линейно!$H$2:$H$127</c:f>
              <c:numCache>
                <c:formatCode>General</c:formatCode>
                <c:ptCount val="126"/>
                <c:pt idx="0">
                  <c:v>1.85</c:v>
                </c:pt>
                <c:pt idx="1">
                  <c:v>1.8580000000000001</c:v>
                </c:pt>
                <c:pt idx="2">
                  <c:v>1.8660000000000001</c:v>
                </c:pt>
                <c:pt idx="3">
                  <c:v>1.8740000000000001</c:v>
                </c:pt>
                <c:pt idx="4">
                  <c:v>1.8820000000000001</c:v>
                </c:pt>
                <c:pt idx="5">
                  <c:v>1.8900000000000001</c:v>
                </c:pt>
                <c:pt idx="6">
                  <c:v>1.8980000000000001</c:v>
                </c:pt>
                <c:pt idx="7">
                  <c:v>1.9060000000000001</c:v>
                </c:pt>
                <c:pt idx="8">
                  <c:v>1.9140000000000001</c:v>
                </c:pt>
                <c:pt idx="9">
                  <c:v>1.9220000000000002</c:v>
                </c:pt>
                <c:pt idx="10">
                  <c:v>1.9300000000000002</c:v>
                </c:pt>
                <c:pt idx="11">
                  <c:v>1.9380000000000002</c:v>
                </c:pt>
                <c:pt idx="12">
                  <c:v>1.9460000000000002</c:v>
                </c:pt>
                <c:pt idx="13">
                  <c:v>1.9540000000000002</c:v>
                </c:pt>
                <c:pt idx="14">
                  <c:v>1.9620000000000002</c:v>
                </c:pt>
                <c:pt idx="15">
                  <c:v>1.9700000000000002</c:v>
                </c:pt>
                <c:pt idx="16">
                  <c:v>1.9780000000000002</c:v>
                </c:pt>
                <c:pt idx="17">
                  <c:v>1.9860000000000002</c:v>
                </c:pt>
                <c:pt idx="18">
                  <c:v>1.994</c:v>
                </c:pt>
                <c:pt idx="19">
                  <c:v>2.0020000000000002</c:v>
                </c:pt>
                <c:pt idx="20">
                  <c:v>2.0100000000000002</c:v>
                </c:pt>
                <c:pt idx="21">
                  <c:v>2.0180000000000002</c:v>
                </c:pt>
                <c:pt idx="22">
                  <c:v>2.0260000000000002</c:v>
                </c:pt>
                <c:pt idx="23">
                  <c:v>2.0340000000000003</c:v>
                </c:pt>
                <c:pt idx="24">
                  <c:v>2.0420000000000003</c:v>
                </c:pt>
                <c:pt idx="25">
                  <c:v>2.0500000000000003</c:v>
                </c:pt>
                <c:pt idx="26">
                  <c:v>2.0580000000000003</c:v>
                </c:pt>
                <c:pt idx="27">
                  <c:v>2.0660000000000003</c:v>
                </c:pt>
                <c:pt idx="28">
                  <c:v>2.0740000000000003</c:v>
                </c:pt>
                <c:pt idx="29">
                  <c:v>2.0819999999999999</c:v>
                </c:pt>
                <c:pt idx="30">
                  <c:v>2.09</c:v>
                </c:pt>
                <c:pt idx="31">
                  <c:v>2.0979999999999999</c:v>
                </c:pt>
                <c:pt idx="32">
                  <c:v>2.1059999999999999</c:v>
                </c:pt>
                <c:pt idx="33">
                  <c:v>2.1139999999999999</c:v>
                </c:pt>
                <c:pt idx="34">
                  <c:v>2.1219999999999999</c:v>
                </c:pt>
                <c:pt idx="35">
                  <c:v>2.13</c:v>
                </c:pt>
                <c:pt idx="36">
                  <c:v>2.1379999999999999</c:v>
                </c:pt>
                <c:pt idx="37">
                  <c:v>2.1459999999999999</c:v>
                </c:pt>
                <c:pt idx="38">
                  <c:v>2.1539999999999999</c:v>
                </c:pt>
                <c:pt idx="39">
                  <c:v>2.1619999999999999</c:v>
                </c:pt>
                <c:pt idx="40">
                  <c:v>2.17</c:v>
                </c:pt>
                <c:pt idx="41">
                  <c:v>2.1779999999999999</c:v>
                </c:pt>
                <c:pt idx="42">
                  <c:v>2.1859999999999999</c:v>
                </c:pt>
                <c:pt idx="43">
                  <c:v>2.194</c:v>
                </c:pt>
                <c:pt idx="44">
                  <c:v>2.202</c:v>
                </c:pt>
                <c:pt idx="45">
                  <c:v>2.21</c:v>
                </c:pt>
                <c:pt idx="46">
                  <c:v>2.218</c:v>
                </c:pt>
                <c:pt idx="47">
                  <c:v>2.226</c:v>
                </c:pt>
                <c:pt idx="48">
                  <c:v>2.234</c:v>
                </c:pt>
                <c:pt idx="49">
                  <c:v>2.242</c:v>
                </c:pt>
                <c:pt idx="50">
                  <c:v>2.25</c:v>
                </c:pt>
                <c:pt idx="51">
                  <c:v>2.258</c:v>
                </c:pt>
                <c:pt idx="52">
                  <c:v>2.266</c:v>
                </c:pt>
                <c:pt idx="53">
                  <c:v>2.274</c:v>
                </c:pt>
                <c:pt idx="54">
                  <c:v>2.282</c:v>
                </c:pt>
                <c:pt idx="55">
                  <c:v>2.29</c:v>
                </c:pt>
                <c:pt idx="56">
                  <c:v>2.298</c:v>
                </c:pt>
                <c:pt idx="57">
                  <c:v>2.306</c:v>
                </c:pt>
                <c:pt idx="58">
                  <c:v>2.3140000000000001</c:v>
                </c:pt>
                <c:pt idx="59">
                  <c:v>2.3220000000000001</c:v>
                </c:pt>
                <c:pt idx="60">
                  <c:v>2.33</c:v>
                </c:pt>
                <c:pt idx="61">
                  <c:v>2.3380000000000001</c:v>
                </c:pt>
                <c:pt idx="62">
                  <c:v>2.3460000000000001</c:v>
                </c:pt>
                <c:pt idx="63">
                  <c:v>2.3540000000000001</c:v>
                </c:pt>
                <c:pt idx="64">
                  <c:v>2.3620000000000001</c:v>
                </c:pt>
                <c:pt idx="65">
                  <c:v>2.37</c:v>
                </c:pt>
                <c:pt idx="66">
                  <c:v>2.3780000000000001</c:v>
                </c:pt>
                <c:pt idx="67">
                  <c:v>2.3860000000000001</c:v>
                </c:pt>
                <c:pt idx="68">
                  <c:v>2.3940000000000001</c:v>
                </c:pt>
                <c:pt idx="69">
                  <c:v>2.4020000000000001</c:v>
                </c:pt>
                <c:pt idx="70">
                  <c:v>2.41</c:v>
                </c:pt>
                <c:pt idx="71">
                  <c:v>2.4180000000000001</c:v>
                </c:pt>
                <c:pt idx="72">
                  <c:v>2.4260000000000002</c:v>
                </c:pt>
                <c:pt idx="73">
                  <c:v>2.4340000000000002</c:v>
                </c:pt>
                <c:pt idx="74">
                  <c:v>2.4420000000000002</c:v>
                </c:pt>
                <c:pt idx="75">
                  <c:v>2.4500000000000002</c:v>
                </c:pt>
                <c:pt idx="76">
                  <c:v>2.4580000000000002</c:v>
                </c:pt>
                <c:pt idx="77">
                  <c:v>2.4660000000000002</c:v>
                </c:pt>
                <c:pt idx="78">
                  <c:v>2.4740000000000002</c:v>
                </c:pt>
                <c:pt idx="79">
                  <c:v>2.4820000000000002</c:v>
                </c:pt>
                <c:pt idx="80">
                  <c:v>2.4900000000000002</c:v>
                </c:pt>
                <c:pt idx="81">
                  <c:v>2.4980000000000002</c:v>
                </c:pt>
                <c:pt idx="82">
                  <c:v>2.5060000000000002</c:v>
                </c:pt>
                <c:pt idx="83">
                  <c:v>2.5140000000000002</c:v>
                </c:pt>
                <c:pt idx="84">
                  <c:v>2.5220000000000002</c:v>
                </c:pt>
                <c:pt idx="85">
                  <c:v>2.5300000000000002</c:v>
                </c:pt>
                <c:pt idx="86">
                  <c:v>2.5380000000000003</c:v>
                </c:pt>
                <c:pt idx="87">
                  <c:v>2.5460000000000003</c:v>
                </c:pt>
                <c:pt idx="88">
                  <c:v>2.5540000000000003</c:v>
                </c:pt>
                <c:pt idx="89">
                  <c:v>2.5620000000000003</c:v>
                </c:pt>
                <c:pt idx="90">
                  <c:v>2.5700000000000003</c:v>
                </c:pt>
                <c:pt idx="91">
                  <c:v>2.5780000000000003</c:v>
                </c:pt>
                <c:pt idx="92">
                  <c:v>2.5860000000000003</c:v>
                </c:pt>
                <c:pt idx="93">
                  <c:v>2.5940000000000003</c:v>
                </c:pt>
                <c:pt idx="94">
                  <c:v>2.6020000000000003</c:v>
                </c:pt>
                <c:pt idx="95">
                  <c:v>2.6100000000000003</c:v>
                </c:pt>
                <c:pt idx="96">
                  <c:v>2.6180000000000003</c:v>
                </c:pt>
                <c:pt idx="97">
                  <c:v>2.6260000000000003</c:v>
                </c:pt>
                <c:pt idx="98">
                  <c:v>2.6340000000000003</c:v>
                </c:pt>
                <c:pt idx="99">
                  <c:v>2.6420000000000003</c:v>
                </c:pt>
                <c:pt idx="100">
                  <c:v>2.6500000000000004</c:v>
                </c:pt>
                <c:pt idx="101">
                  <c:v>2.6580000000000004</c:v>
                </c:pt>
                <c:pt idx="102">
                  <c:v>2.6660000000000004</c:v>
                </c:pt>
                <c:pt idx="103">
                  <c:v>2.6740000000000004</c:v>
                </c:pt>
                <c:pt idx="104">
                  <c:v>2.6820000000000004</c:v>
                </c:pt>
                <c:pt idx="105">
                  <c:v>2.6900000000000004</c:v>
                </c:pt>
                <c:pt idx="106">
                  <c:v>2.6980000000000004</c:v>
                </c:pt>
                <c:pt idx="107">
                  <c:v>2.7060000000000004</c:v>
                </c:pt>
                <c:pt idx="108">
                  <c:v>2.7140000000000004</c:v>
                </c:pt>
                <c:pt idx="109">
                  <c:v>2.7220000000000004</c:v>
                </c:pt>
                <c:pt idx="110">
                  <c:v>2.7300000000000004</c:v>
                </c:pt>
                <c:pt idx="111">
                  <c:v>2.7380000000000004</c:v>
                </c:pt>
                <c:pt idx="112">
                  <c:v>2.7460000000000004</c:v>
                </c:pt>
                <c:pt idx="113">
                  <c:v>2.754</c:v>
                </c:pt>
                <c:pt idx="114">
                  <c:v>2.762</c:v>
                </c:pt>
                <c:pt idx="115">
                  <c:v>2.77</c:v>
                </c:pt>
                <c:pt idx="116">
                  <c:v>2.778</c:v>
                </c:pt>
                <c:pt idx="117">
                  <c:v>2.786</c:v>
                </c:pt>
                <c:pt idx="118">
                  <c:v>2.794</c:v>
                </c:pt>
                <c:pt idx="119">
                  <c:v>2.802</c:v>
                </c:pt>
                <c:pt idx="120">
                  <c:v>2.81</c:v>
                </c:pt>
                <c:pt idx="121">
                  <c:v>2.8180000000000001</c:v>
                </c:pt>
                <c:pt idx="122">
                  <c:v>2.8260000000000001</c:v>
                </c:pt>
                <c:pt idx="123">
                  <c:v>2.8340000000000001</c:v>
                </c:pt>
                <c:pt idx="124">
                  <c:v>2.8420000000000001</c:v>
                </c:pt>
                <c:pt idx="125">
                  <c:v>2.85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Линейно!$I$1</c:f>
              <c:strCache>
                <c:ptCount val="1"/>
                <c:pt idx="0">
                  <c:v>А5</c:v>
                </c:pt>
              </c:strCache>
            </c:strRef>
          </c:tx>
          <c:marker>
            <c:symbol val="none"/>
          </c:marker>
          <c:val>
            <c:numRef>
              <c:f>Линейно!$I$2:$I$127</c:f>
              <c:numCache>
                <c:formatCode>General</c:formatCode>
                <c:ptCount val="126"/>
                <c:pt idx="0">
                  <c:v>1.75</c:v>
                </c:pt>
                <c:pt idx="1">
                  <c:v>1.76</c:v>
                </c:pt>
                <c:pt idx="2">
                  <c:v>1.77</c:v>
                </c:pt>
                <c:pt idx="3">
                  <c:v>1.78</c:v>
                </c:pt>
                <c:pt idx="4">
                  <c:v>1.79</c:v>
                </c:pt>
                <c:pt idx="5">
                  <c:v>1.8</c:v>
                </c:pt>
                <c:pt idx="6">
                  <c:v>1.81</c:v>
                </c:pt>
                <c:pt idx="7">
                  <c:v>1.82</c:v>
                </c:pt>
                <c:pt idx="8">
                  <c:v>1.83</c:v>
                </c:pt>
                <c:pt idx="9">
                  <c:v>1.84</c:v>
                </c:pt>
                <c:pt idx="10">
                  <c:v>1.85</c:v>
                </c:pt>
                <c:pt idx="11">
                  <c:v>1.86</c:v>
                </c:pt>
                <c:pt idx="12">
                  <c:v>1.87</c:v>
                </c:pt>
                <c:pt idx="13">
                  <c:v>1.88</c:v>
                </c:pt>
                <c:pt idx="14">
                  <c:v>1.8900000000000001</c:v>
                </c:pt>
                <c:pt idx="15">
                  <c:v>1.9</c:v>
                </c:pt>
                <c:pt idx="16">
                  <c:v>1.91</c:v>
                </c:pt>
                <c:pt idx="17">
                  <c:v>1.92</c:v>
                </c:pt>
                <c:pt idx="18">
                  <c:v>1.93</c:v>
                </c:pt>
                <c:pt idx="19">
                  <c:v>1.94</c:v>
                </c:pt>
                <c:pt idx="20">
                  <c:v>1.95</c:v>
                </c:pt>
                <c:pt idx="21">
                  <c:v>1.96</c:v>
                </c:pt>
                <c:pt idx="22">
                  <c:v>1.97</c:v>
                </c:pt>
                <c:pt idx="23">
                  <c:v>1.98</c:v>
                </c:pt>
                <c:pt idx="24">
                  <c:v>1.99</c:v>
                </c:pt>
                <c:pt idx="25">
                  <c:v>2</c:v>
                </c:pt>
                <c:pt idx="26">
                  <c:v>2.0099999999999998</c:v>
                </c:pt>
                <c:pt idx="27">
                  <c:v>2.02</c:v>
                </c:pt>
                <c:pt idx="28">
                  <c:v>2.0300000000000002</c:v>
                </c:pt>
                <c:pt idx="29">
                  <c:v>2.04</c:v>
                </c:pt>
                <c:pt idx="30">
                  <c:v>2.0499999999999998</c:v>
                </c:pt>
                <c:pt idx="31">
                  <c:v>2.06</c:v>
                </c:pt>
                <c:pt idx="32">
                  <c:v>2.0699999999999998</c:v>
                </c:pt>
                <c:pt idx="33">
                  <c:v>2.08</c:v>
                </c:pt>
                <c:pt idx="34">
                  <c:v>2.09</c:v>
                </c:pt>
                <c:pt idx="35">
                  <c:v>2.1</c:v>
                </c:pt>
                <c:pt idx="36">
                  <c:v>2.11</c:v>
                </c:pt>
                <c:pt idx="37">
                  <c:v>2.12</c:v>
                </c:pt>
                <c:pt idx="38">
                  <c:v>2.13</c:v>
                </c:pt>
                <c:pt idx="39">
                  <c:v>2.14</c:v>
                </c:pt>
                <c:pt idx="40">
                  <c:v>2.15</c:v>
                </c:pt>
                <c:pt idx="41">
                  <c:v>2.16</c:v>
                </c:pt>
                <c:pt idx="42">
                  <c:v>2.17</c:v>
                </c:pt>
                <c:pt idx="43">
                  <c:v>2.1800000000000002</c:v>
                </c:pt>
                <c:pt idx="44">
                  <c:v>2.19</c:v>
                </c:pt>
                <c:pt idx="45">
                  <c:v>2.2000000000000002</c:v>
                </c:pt>
                <c:pt idx="46">
                  <c:v>2.21</c:v>
                </c:pt>
                <c:pt idx="47">
                  <c:v>2.2199999999999998</c:v>
                </c:pt>
                <c:pt idx="48">
                  <c:v>2.23</c:v>
                </c:pt>
                <c:pt idx="49">
                  <c:v>2.2400000000000002</c:v>
                </c:pt>
                <c:pt idx="50">
                  <c:v>2.25</c:v>
                </c:pt>
                <c:pt idx="51">
                  <c:v>2.2599999999999998</c:v>
                </c:pt>
                <c:pt idx="52">
                  <c:v>2.27</c:v>
                </c:pt>
                <c:pt idx="53">
                  <c:v>2.2800000000000002</c:v>
                </c:pt>
                <c:pt idx="54">
                  <c:v>2.29</c:v>
                </c:pt>
                <c:pt idx="55">
                  <c:v>2.2999999999999998</c:v>
                </c:pt>
                <c:pt idx="56">
                  <c:v>2.31</c:v>
                </c:pt>
                <c:pt idx="57">
                  <c:v>2.3199999999999998</c:v>
                </c:pt>
                <c:pt idx="58">
                  <c:v>2.33</c:v>
                </c:pt>
                <c:pt idx="59">
                  <c:v>2.34</c:v>
                </c:pt>
                <c:pt idx="60">
                  <c:v>2.35</c:v>
                </c:pt>
                <c:pt idx="61">
                  <c:v>2.36</c:v>
                </c:pt>
                <c:pt idx="62">
                  <c:v>2.37</c:v>
                </c:pt>
                <c:pt idx="63">
                  <c:v>2.38</c:v>
                </c:pt>
                <c:pt idx="64">
                  <c:v>2.39</c:v>
                </c:pt>
                <c:pt idx="65">
                  <c:v>2.4</c:v>
                </c:pt>
                <c:pt idx="66">
                  <c:v>2.41</c:v>
                </c:pt>
                <c:pt idx="67">
                  <c:v>2.42</c:v>
                </c:pt>
                <c:pt idx="68">
                  <c:v>2.4300000000000002</c:v>
                </c:pt>
                <c:pt idx="69">
                  <c:v>2.44</c:v>
                </c:pt>
                <c:pt idx="70">
                  <c:v>2.4500000000000002</c:v>
                </c:pt>
                <c:pt idx="71">
                  <c:v>2.46</c:v>
                </c:pt>
                <c:pt idx="72">
                  <c:v>2.4699999999999998</c:v>
                </c:pt>
                <c:pt idx="73">
                  <c:v>2.48</c:v>
                </c:pt>
                <c:pt idx="74">
                  <c:v>2.4900000000000002</c:v>
                </c:pt>
                <c:pt idx="75">
                  <c:v>2.5</c:v>
                </c:pt>
                <c:pt idx="76">
                  <c:v>2.5099999999999998</c:v>
                </c:pt>
                <c:pt idx="77">
                  <c:v>2.52</c:v>
                </c:pt>
                <c:pt idx="78">
                  <c:v>2.5300000000000002</c:v>
                </c:pt>
                <c:pt idx="79">
                  <c:v>2.54</c:v>
                </c:pt>
                <c:pt idx="80">
                  <c:v>2.5499999999999998</c:v>
                </c:pt>
                <c:pt idx="81">
                  <c:v>2.56</c:v>
                </c:pt>
                <c:pt idx="82">
                  <c:v>2.57</c:v>
                </c:pt>
                <c:pt idx="83">
                  <c:v>2.58</c:v>
                </c:pt>
                <c:pt idx="84">
                  <c:v>2.59</c:v>
                </c:pt>
                <c:pt idx="85">
                  <c:v>2.6</c:v>
                </c:pt>
                <c:pt idx="86">
                  <c:v>2.61</c:v>
                </c:pt>
                <c:pt idx="87">
                  <c:v>2.62</c:v>
                </c:pt>
                <c:pt idx="88">
                  <c:v>2.63</c:v>
                </c:pt>
                <c:pt idx="89">
                  <c:v>2.64</c:v>
                </c:pt>
                <c:pt idx="90">
                  <c:v>2.65</c:v>
                </c:pt>
                <c:pt idx="91">
                  <c:v>2.66</c:v>
                </c:pt>
                <c:pt idx="92">
                  <c:v>2.67</c:v>
                </c:pt>
                <c:pt idx="93">
                  <c:v>2.68</c:v>
                </c:pt>
                <c:pt idx="94">
                  <c:v>2.69</c:v>
                </c:pt>
                <c:pt idx="95">
                  <c:v>2.7</c:v>
                </c:pt>
                <c:pt idx="96">
                  <c:v>2.71</c:v>
                </c:pt>
                <c:pt idx="97">
                  <c:v>2.7199999999999998</c:v>
                </c:pt>
                <c:pt idx="98">
                  <c:v>2.73</c:v>
                </c:pt>
                <c:pt idx="99">
                  <c:v>2.74</c:v>
                </c:pt>
                <c:pt idx="100">
                  <c:v>2.75</c:v>
                </c:pt>
                <c:pt idx="101">
                  <c:v>2.76</c:v>
                </c:pt>
                <c:pt idx="102">
                  <c:v>2.77</c:v>
                </c:pt>
                <c:pt idx="103">
                  <c:v>2.7800000000000002</c:v>
                </c:pt>
                <c:pt idx="104">
                  <c:v>2.79</c:v>
                </c:pt>
                <c:pt idx="105">
                  <c:v>2.8</c:v>
                </c:pt>
                <c:pt idx="106">
                  <c:v>2.81</c:v>
                </c:pt>
                <c:pt idx="107">
                  <c:v>2.8200000000000003</c:v>
                </c:pt>
                <c:pt idx="108">
                  <c:v>2.83</c:v>
                </c:pt>
                <c:pt idx="109">
                  <c:v>2.84</c:v>
                </c:pt>
                <c:pt idx="110">
                  <c:v>2.85</c:v>
                </c:pt>
                <c:pt idx="111">
                  <c:v>2.8600000000000003</c:v>
                </c:pt>
                <c:pt idx="112">
                  <c:v>2.87</c:v>
                </c:pt>
                <c:pt idx="113">
                  <c:v>2.88</c:v>
                </c:pt>
                <c:pt idx="114">
                  <c:v>2.8899999999999997</c:v>
                </c:pt>
                <c:pt idx="115">
                  <c:v>2.9</c:v>
                </c:pt>
                <c:pt idx="116">
                  <c:v>2.91</c:v>
                </c:pt>
                <c:pt idx="117">
                  <c:v>2.92</c:v>
                </c:pt>
                <c:pt idx="118">
                  <c:v>2.9299999999999997</c:v>
                </c:pt>
                <c:pt idx="119">
                  <c:v>2.94</c:v>
                </c:pt>
                <c:pt idx="120">
                  <c:v>2.95</c:v>
                </c:pt>
                <c:pt idx="121">
                  <c:v>2.96</c:v>
                </c:pt>
                <c:pt idx="122">
                  <c:v>2.9699999999999998</c:v>
                </c:pt>
                <c:pt idx="123">
                  <c:v>2.98</c:v>
                </c:pt>
                <c:pt idx="124">
                  <c:v>2.99</c:v>
                </c:pt>
                <c:pt idx="125">
                  <c:v>3</c:v>
                </c:pt>
              </c:numCache>
            </c:numRef>
          </c:val>
          <c:smooth val="0"/>
        </c:ser>
        <c:ser>
          <c:idx val="6"/>
          <c:order val="5"/>
          <c:tx>
            <c:strRef>
              <c:f>Линейно!$J$1</c:f>
              <c:strCache>
                <c:ptCount val="1"/>
                <c:pt idx="0">
                  <c:v>А6</c:v>
                </c:pt>
              </c:strCache>
            </c:strRef>
          </c:tx>
          <c:marker>
            <c:symbol val="none"/>
          </c:marker>
          <c:val>
            <c:numRef>
              <c:f>Линейно!$J$2:$J$127</c:f>
              <c:numCache>
                <c:formatCode>General</c:formatCode>
                <c:ptCount val="126"/>
                <c:pt idx="0">
                  <c:v>1.625</c:v>
                </c:pt>
                <c:pt idx="1">
                  <c:v>1.637</c:v>
                </c:pt>
                <c:pt idx="2">
                  <c:v>1.649</c:v>
                </c:pt>
                <c:pt idx="3">
                  <c:v>1.661</c:v>
                </c:pt>
                <c:pt idx="4">
                  <c:v>1.673</c:v>
                </c:pt>
                <c:pt idx="5">
                  <c:v>1.6850000000000001</c:v>
                </c:pt>
                <c:pt idx="6">
                  <c:v>1.6970000000000001</c:v>
                </c:pt>
                <c:pt idx="7">
                  <c:v>1.7090000000000001</c:v>
                </c:pt>
                <c:pt idx="8">
                  <c:v>1.7210000000000001</c:v>
                </c:pt>
                <c:pt idx="9">
                  <c:v>1.7330000000000001</c:v>
                </c:pt>
                <c:pt idx="10">
                  <c:v>1.7450000000000001</c:v>
                </c:pt>
                <c:pt idx="11">
                  <c:v>1.7570000000000001</c:v>
                </c:pt>
                <c:pt idx="12">
                  <c:v>1.7689999999999999</c:v>
                </c:pt>
                <c:pt idx="13">
                  <c:v>1.7809999999999999</c:v>
                </c:pt>
                <c:pt idx="14">
                  <c:v>1.7929999999999999</c:v>
                </c:pt>
                <c:pt idx="15">
                  <c:v>1.8049999999999999</c:v>
                </c:pt>
                <c:pt idx="16">
                  <c:v>1.8169999999999999</c:v>
                </c:pt>
                <c:pt idx="17">
                  <c:v>1.829</c:v>
                </c:pt>
                <c:pt idx="18">
                  <c:v>1.841</c:v>
                </c:pt>
                <c:pt idx="19">
                  <c:v>1.853</c:v>
                </c:pt>
                <c:pt idx="20">
                  <c:v>1.865</c:v>
                </c:pt>
                <c:pt idx="21">
                  <c:v>1.877</c:v>
                </c:pt>
                <c:pt idx="22">
                  <c:v>1.889</c:v>
                </c:pt>
                <c:pt idx="23">
                  <c:v>1.901</c:v>
                </c:pt>
                <c:pt idx="24">
                  <c:v>1.913</c:v>
                </c:pt>
                <c:pt idx="25">
                  <c:v>1.925</c:v>
                </c:pt>
                <c:pt idx="26">
                  <c:v>1.9370000000000001</c:v>
                </c:pt>
                <c:pt idx="27">
                  <c:v>1.9490000000000001</c:v>
                </c:pt>
                <c:pt idx="28">
                  <c:v>1.9610000000000001</c:v>
                </c:pt>
                <c:pt idx="29">
                  <c:v>1.9729999999999999</c:v>
                </c:pt>
                <c:pt idx="30">
                  <c:v>1.9849999999999999</c:v>
                </c:pt>
                <c:pt idx="31">
                  <c:v>1.9969999999999999</c:v>
                </c:pt>
                <c:pt idx="32">
                  <c:v>2.0089999999999999</c:v>
                </c:pt>
                <c:pt idx="33">
                  <c:v>2.0209999999999999</c:v>
                </c:pt>
                <c:pt idx="34">
                  <c:v>2.0329999999999999</c:v>
                </c:pt>
                <c:pt idx="35">
                  <c:v>2.0449999999999999</c:v>
                </c:pt>
                <c:pt idx="36">
                  <c:v>2.0569999999999999</c:v>
                </c:pt>
                <c:pt idx="37">
                  <c:v>2.069</c:v>
                </c:pt>
                <c:pt idx="38">
                  <c:v>2.081</c:v>
                </c:pt>
                <c:pt idx="39">
                  <c:v>2.093</c:v>
                </c:pt>
                <c:pt idx="40">
                  <c:v>2.105</c:v>
                </c:pt>
                <c:pt idx="41">
                  <c:v>2.117</c:v>
                </c:pt>
                <c:pt idx="42">
                  <c:v>2.129</c:v>
                </c:pt>
                <c:pt idx="43">
                  <c:v>2.141</c:v>
                </c:pt>
                <c:pt idx="44">
                  <c:v>2.153</c:v>
                </c:pt>
                <c:pt idx="45">
                  <c:v>2.165</c:v>
                </c:pt>
                <c:pt idx="46">
                  <c:v>2.177</c:v>
                </c:pt>
                <c:pt idx="47">
                  <c:v>2.1890000000000001</c:v>
                </c:pt>
                <c:pt idx="48">
                  <c:v>2.2010000000000001</c:v>
                </c:pt>
                <c:pt idx="49">
                  <c:v>2.2130000000000001</c:v>
                </c:pt>
                <c:pt idx="50">
                  <c:v>2.2250000000000001</c:v>
                </c:pt>
                <c:pt idx="51">
                  <c:v>2.2370000000000001</c:v>
                </c:pt>
                <c:pt idx="52">
                  <c:v>2.2490000000000001</c:v>
                </c:pt>
                <c:pt idx="53">
                  <c:v>2.2610000000000001</c:v>
                </c:pt>
                <c:pt idx="54">
                  <c:v>2.2730000000000001</c:v>
                </c:pt>
                <c:pt idx="55">
                  <c:v>2.2850000000000001</c:v>
                </c:pt>
                <c:pt idx="56">
                  <c:v>2.2970000000000002</c:v>
                </c:pt>
                <c:pt idx="57">
                  <c:v>2.3090000000000002</c:v>
                </c:pt>
                <c:pt idx="58">
                  <c:v>2.3209999999999997</c:v>
                </c:pt>
                <c:pt idx="59">
                  <c:v>2.3330000000000002</c:v>
                </c:pt>
                <c:pt idx="60">
                  <c:v>2.3449999999999998</c:v>
                </c:pt>
                <c:pt idx="61">
                  <c:v>2.3570000000000002</c:v>
                </c:pt>
                <c:pt idx="62">
                  <c:v>2.3689999999999998</c:v>
                </c:pt>
                <c:pt idx="63">
                  <c:v>2.3810000000000002</c:v>
                </c:pt>
                <c:pt idx="64">
                  <c:v>2.3929999999999998</c:v>
                </c:pt>
                <c:pt idx="65">
                  <c:v>2.4050000000000002</c:v>
                </c:pt>
                <c:pt idx="66">
                  <c:v>2.4169999999999998</c:v>
                </c:pt>
                <c:pt idx="67">
                  <c:v>2.4290000000000003</c:v>
                </c:pt>
                <c:pt idx="68">
                  <c:v>2.4409999999999998</c:v>
                </c:pt>
                <c:pt idx="69">
                  <c:v>2.4529999999999998</c:v>
                </c:pt>
                <c:pt idx="70">
                  <c:v>2.4649999999999999</c:v>
                </c:pt>
                <c:pt idx="71">
                  <c:v>2.4769999999999999</c:v>
                </c:pt>
                <c:pt idx="72">
                  <c:v>2.4889999999999999</c:v>
                </c:pt>
                <c:pt idx="73">
                  <c:v>2.5009999999999999</c:v>
                </c:pt>
                <c:pt idx="74">
                  <c:v>2.5129999999999999</c:v>
                </c:pt>
                <c:pt idx="75">
                  <c:v>2.5249999999999999</c:v>
                </c:pt>
                <c:pt idx="76">
                  <c:v>2.5369999999999999</c:v>
                </c:pt>
                <c:pt idx="77">
                  <c:v>2.5489999999999999</c:v>
                </c:pt>
                <c:pt idx="78">
                  <c:v>2.5609999999999999</c:v>
                </c:pt>
                <c:pt idx="79">
                  <c:v>2.573</c:v>
                </c:pt>
                <c:pt idx="80">
                  <c:v>2.585</c:v>
                </c:pt>
                <c:pt idx="81">
                  <c:v>2.597</c:v>
                </c:pt>
                <c:pt idx="82">
                  <c:v>2.609</c:v>
                </c:pt>
                <c:pt idx="83">
                  <c:v>2.621</c:v>
                </c:pt>
                <c:pt idx="84">
                  <c:v>2.633</c:v>
                </c:pt>
                <c:pt idx="85">
                  <c:v>2.645</c:v>
                </c:pt>
                <c:pt idx="86">
                  <c:v>2.657</c:v>
                </c:pt>
                <c:pt idx="87">
                  <c:v>2.669</c:v>
                </c:pt>
                <c:pt idx="88">
                  <c:v>2.681</c:v>
                </c:pt>
                <c:pt idx="89">
                  <c:v>2.6930000000000001</c:v>
                </c:pt>
                <c:pt idx="90">
                  <c:v>2.7050000000000001</c:v>
                </c:pt>
                <c:pt idx="91">
                  <c:v>2.7170000000000001</c:v>
                </c:pt>
                <c:pt idx="92">
                  <c:v>2.7290000000000001</c:v>
                </c:pt>
                <c:pt idx="93">
                  <c:v>2.7410000000000001</c:v>
                </c:pt>
                <c:pt idx="94">
                  <c:v>2.7530000000000001</c:v>
                </c:pt>
                <c:pt idx="95">
                  <c:v>2.7649999999999997</c:v>
                </c:pt>
                <c:pt idx="96">
                  <c:v>2.7770000000000001</c:v>
                </c:pt>
                <c:pt idx="97">
                  <c:v>2.7889999999999997</c:v>
                </c:pt>
                <c:pt idx="98">
                  <c:v>2.8010000000000002</c:v>
                </c:pt>
                <c:pt idx="99">
                  <c:v>2.8129999999999997</c:v>
                </c:pt>
                <c:pt idx="100">
                  <c:v>2.8250000000000002</c:v>
                </c:pt>
                <c:pt idx="101">
                  <c:v>2.8369999999999997</c:v>
                </c:pt>
                <c:pt idx="102">
                  <c:v>2.8490000000000002</c:v>
                </c:pt>
                <c:pt idx="103">
                  <c:v>2.8609999999999998</c:v>
                </c:pt>
                <c:pt idx="104">
                  <c:v>2.8730000000000002</c:v>
                </c:pt>
                <c:pt idx="105">
                  <c:v>2.8849999999999998</c:v>
                </c:pt>
                <c:pt idx="106">
                  <c:v>2.8970000000000002</c:v>
                </c:pt>
                <c:pt idx="107">
                  <c:v>2.9089999999999998</c:v>
                </c:pt>
                <c:pt idx="108">
                  <c:v>2.9210000000000003</c:v>
                </c:pt>
                <c:pt idx="109">
                  <c:v>2.9329999999999998</c:v>
                </c:pt>
                <c:pt idx="110">
                  <c:v>2.9450000000000003</c:v>
                </c:pt>
                <c:pt idx="111">
                  <c:v>2.9569999999999999</c:v>
                </c:pt>
                <c:pt idx="112">
                  <c:v>2.9690000000000003</c:v>
                </c:pt>
                <c:pt idx="113">
                  <c:v>2.9809999999999999</c:v>
                </c:pt>
                <c:pt idx="114">
                  <c:v>2.9929999999999999</c:v>
                </c:pt>
                <c:pt idx="115">
                  <c:v>3.0049999999999999</c:v>
                </c:pt>
                <c:pt idx="116">
                  <c:v>3.0169999999999999</c:v>
                </c:pt>
                <c:pt idx="117">
                  <c:v>3.0289999999999999</c:v>
                </c:pt>
                <c:pt idx="118">
                  <c:v>3.0409999999999999</c:v>
                </c:pt>
                <c:pt idx="119">
                  <c:v>3.0529999999999999</c:v>
                </c:pt>
                <c:pt idx="120">
                  <c:v>3.0649999999999999</c:v>
                </c:pt>
                <c:pt idx="121">
                  <c:v>3.077</c:v>
                </c:pt>
                <c:pt idx="122">
                  <c:v>3.089</c:v>
                </c:pt>
                <c:pt idx="123">
                  <c:v>3.101</c:v>
                </c:pt>
                <c:pt idx="124">
                  <c:v>3.113</c:v>
                </c:pt>
                <c:pt idx="125">
                  <c:v>3.125</c:v>
                </c:pt>
              </c:numCache>
            </c:numRef>
          </c:val>
          <c:smooth val="0"/>
        </c:ser>
        <c:ser>
          <c:idx val="7"/>
          <c:order val="6"/>
          <c:tx>
            <c:strRef>
              <c:f>Линейно!$K$1</c:f>
              <c:strCache>
                <c:ptCount val="1"/>
                <c:pt idx="0">
                  <c:v>А7</c:v>
                </c:pt>
              </c:strCache>
            </c:strRef>
          </c:tx>
          <c:marker>
            <c:symbol val="none"/>
          </c:marker>
          <c:val>
            <c:numRef>
              <c:f>Линейно!$K$2:$K$127</c:f>
              <c:numCache>
                <c:formatCode>General</c:formatCode>
                <c:ptCount val="126"/>
                <c:pt idx="0">
                  <c:v>1.4750000000000001</c:v>
                </c:pt>
                <c:pt idx="1">
                  <c:v>1.4890000000000001</c:v>
                </c:pt>
                <c:pt idx="2">
                  <c:v>1.5030000000000001</c:v>
                </c:pt>
                <c:pt idx="3">
                  <c:v>1.5170000000000001</c:v>
                </c:pt>
                <c:pt idx="4">
                  <c:v>1.5310000000000001</c:v>
                </c:pt>
                <c:pt idx="5">
                  <c:v>1.5450000000000002</c:v>
                </c:pt>
                <c:pt idx="6">
                  <c:v>1.5590000000000002</c:v>
                </c:pt>
                <c:pt idx="7">
                  <c:v>1.5730000000000002</c:v>
                </c:pt>
                <c:pt idx="8">
                  <c:v>1.5870000000000002</c:v>
                </c:pt>
                <c:pt idx="9">
                  <c:v>1.601</c:v>
                </c:pt>
                <c:pt idx="10">
                  <c:v>1.615</c:v>
                </c:pt>
                <c:pt idx="11">
                  <c:v>1.629</c:v>
                </c:pt>
                <c:pt idx="12">
                  <c:v>1.643</c:v>
                </c:pt>
                <c:pt idx="13">
                  <c:v>1.657</c:v>
                </c:pt>
                <c:pt idx="14">
                  <c:v>1.671</c:v>
                </c:pt>
                <c:pt idx="15">
                  <c:v>1.6850000000000001</c:v>
                </c:pt>
                <c:pt idx="16">
                  <c:v>1.6990000000000001</c:v>
                </c:pt>
                <c:pt idx="17">
                  <c:v>1.7130000000000001</c:v>
                </c:pt>
                <c:pt idx="18">
                  <c:v>1.7270000000000001</c:v>
                </c:pt>
                <c:pt idx="19">
                  <c:v>1.7410000000000001</c:v>
                </c:pt>
                <c:pt idx="20">
                  <c:v>1.7550000000000001</c:v>
                </c:pt>
                <c:pt idx="21">
                  <c:v>1.7690000000000001</c:v>
                </c:pt>
                <c:pt idx="22">
                  <c:v>1.7830000000000001</c:v>
                </c:pt>
                <c:pt idx="23">
                  <c:v>1.7970000000000002</c:v>
                </c:pt>
                <c:pt idx="24">
                  <c:v>1.8109999999999999</c:v>
                </c:pt>
                <c:pt idx="25">
                  <c:v>1.8250000000000002</c:v>
                </c:pt>
                <c:pt idx="26">
                  <c:v>1.839</c:v>
                </c:pt>
                <c:pt idx="27">
                  <c:v>1.8530000000000002</c:v>
                </c:pt>
                <c:pt idx="28">
                  <c:v>1.867</c:v>
                </c:pt>
                <c:pt idx="29">
                  <c:v>1.881</c:v>
                </c:pt>
                <c:pt idx="30">
                  <c:v>1.895</c:v>
                </c:pt>
                <c:pt idx="31">
                  <c:v>1.909</c:v>
                </c:pt>
                <c:pt idx="32">
                  <c:v>1.923</c:v>
                </c:pt>
                <c:pt idx="33">
                  <c:v>1.9370000000000001</c:v>
                </c:pt>
                <c:pt idx="34">
                  <c:v>1.9510000000000001</c:v>
                </c:pt>
                <c:pt idx="35">
                  <c:v>1.9650000000000001</c:v>
                </c:pt>
                <c:pt idx="36">
                  <c:v>1.9790000000000001</c:v>
                </c:pt>
                <c:pt idx="37">
                  <c:v>1.9930000000000001</c:v>
                </c:pt>
                <c:pt idx="38">
                  <c:v>2.0070000000000001</c:v>
                </c:pt>
                <c:pt idx="39">
                  <c:v>2.0209999999999999</c:v>
                </c:pt>
                <c:pt idx="40">
                  <c:v>2.0350000000000001</c:v>
                </c:pt>
                <c:pt idx="41">
                  <c:v>2.0489999999999999</c:v>
                </c:pt>
                <c:pt idx="42">
                  <c:v>2.0630000000000002</c:v>
                </c:pt>
                <c:pt idx="43">
                  <c:v>2.077</c:v>
                </c:pt>
                <c:pt idx="44">
                  <c:v>2.0910000000000002</c:v>
                </c:pt>
                <c:pt idx="45">
                  <c:v>2.105</c:v>
                </c:pt>
                <c:pt idx="46">
                  <c:v>2.1190000000000002</c:v>
                </c:pt>
                <c:pt idx="47">
                  <c:v>2.133</c:v>
                </c:pt>
                <c:pt idx="48">
                  <c:v>2.1470000000000002</c:v>
                </c:pt>
                <c:pt idx="49">
                  <c:v>2.161</c:v>
                </c:pt>
                <c:pt idx="50">
                  <c:v>2.1749999999999998</c:v>
                </c:pt>
                <c:pt idx="51">
                  <c:v>2.1890000000000001</c:v>
                </c:pt>
                <c:pt idx="52">
                  <c:v>2.2030000000000003</c:v>
                </c:pt>
                <c:pt idx="53">
                  <c:v>2.2170000000000001</c:v>
                </c:pt>
                <c:pt idx="54">
                  <c:v>2.2309999999999999</c:v>
                </c:pt>
                <c:pt idx="55">
                  <c:v>2.2450000000000001</c:v>
                </c:pt>
                <c:pt idx="56">
                  <c:v>2.2590000000000003</c:v>
                </c:pt>
                <c:pt idx="57">
                  <c:v>2.2730000000000001</c:v>
                </c:pt>
                <c:pt idx="58">
                  <c:v>2.2869999999999999</c:v>
                </c:pt>
                <c:pt idx="59">
                  <c:v>2.3010000000000002</c:v>
                </c:pt>
                <c:pt idx="60">
                  <c:v>2.3149999999999999</c:v>
                </c:pt>
                <c:pt idx="61">
                  <c:v>2.3290000000000002</c:v>
                </c:pt>
                <c:pt idx="62">
                  <c:v>2.343</c:v>
                </c:pt>
                <c:pt idx="63">
                  <c:v>2.3570000000000002</c:v>
                </c:pt>
                <c:pt idx="64">
                  <c:v>2.371</c:v>
                </c:pt>
                <c:pt idx="65">
                  <c:v>2.3849999999999998</c:v>
                </c:pt>
                <c:pt idx="66">
                  <c:v>2.399</c:v>
                </c:pt>
                <c:pt idx="67">
                  <c:v>2.4130000000000003</c:v>
                </c:pt>
                <c:pt idx="68">
                  <c:v>2.427</c:v>
                </c:pt>
                <c:pt idx="69">
                  <c:v>2.4409999999999998</c:v>
                </c:pt>
                <c:pt idx="70">
                  <c:v>2.4550000000000001</c:v>
                </c:pt>
                <c:pt idx="71">
                  <c:v>2.4689999999999999</c:v>
                </c:pt>
                <c:pt idx="72">
                  <c:v>2.4830000000000001</c:v>
                </c:pt>
                <c:pt idx="73">
                  <c:v>2.4969999999999999</c:v>
                </c:pt>
                <c:pt idx="74">
                  <c:v>2.5110000000000001</c:v>
                </c:pt>
                <c:pt idx="75">
                  <c:v>2.5249999999999999</c:v>
                </c:pt>
                <c:pt idx="76">
                  <c:v>2.5389999999999997</c:v>
                </c:pt>
                <c:pt idx="77">
                  <c:v>2.5529999999999999</c:v>
                </c:pt>
                <c:pt idx="78">
                  <c:v>2.5670000000000002</c:v>
                </c:pt>
                <c:pt idx="79">
                  <c:v>2.581</c:v>
                </c:pt>
                <c:pt idx="80">
                  <c:v>2.5949999999999998</c:v>
                </c:pt>
                <c:pt idx="81">
                  <c:v>2.609</c:v>
                </c:pt>
                <c:pt idx="82">
                  <c:v>2.6230000000000002</c:v>
                </c:pt>
                <c:pt idx="83">
                  <c:v>2.637</c:v>
                </c:pt>
                <c:pt idx="84">
                  <c:v>2.6509999999999998</c:v>
                </c:pt>
                <c:pt idx="85">
                  <c:v>2.665</c:v>
                </c:pt>
                <c:pt idx="86">
                  <c:v>2.6790000000000003</c:v>
                </c:pt>
                <c:pt idx="87">
                  <c:v>2.6930000000000001</c:v>
                </c:pt>
                <c:pt idx="88">
                  <c:v>2.7069999999999999</c:v>
                </c:pt>
                <c:pt idx="89">
                  <c:v>2.7210000000000001</c:v>
                </c:pt>
                <c:pt idx="90">
                  <c:v>2.7350000000000003</c:v>
                </c:pt>
                <c:pt idx="91">
                  <c:v>2.7490000000000001</c:v>
                </c:pt>
                <c:pt idx="92">
                  <c:v>2.7629999999999999</c:v>
                </c:pt>
                <c:pt idx="93">
                  <c:v>2.7770000000000001</c:v>
                </c:pt>
                <c:pt idx="94">
                  <c:v>2.7909999999999999</c:v>
                </c:pt>
                <c:pt idx="95">
                  <c:v>2.8049999999999997</c:v>
                </c:pt>
                <c:pt idx="96">
                  <c:v>2.819</c:v>
                </c:pt>
                <c:pt idx="97">
                  <c:v>2.8330000000000002</c:v>
                </c:pt>
                <c:pt idx="98">
                  <c:v>2.847</c:v>
                </c:pt>
                <c:pt idx="99">
                  <c:v>2.8609999999999998</c:v>
                </c:pt>
                <c:pt idx="100">
                  <c:v>2.875</c:v>
                </c:pt>
                <c:pt idx="101">
                  <c:v>2.8890000000000002</c:v>
                </c:pt>
                <c:pt idx="102">
                  <c:v>2.903</c:v>
                </c:pt>
                <c:pt idx="103">
                  <c:v>2.9169999999999998</c:v>
                </c:pt>
                <c:pt idx="104">
                  <c:v>2.931</c:v>
                </c:pt>
                <c:pt idx="105">
                  <c:v>2.9450000000000003</c:v>
                </c:pt>
                <c:pt idx="106">
                  <c:v>2.9590000000000001</c:v>
                </c:pt>
                <c:pt idx="107">
                  <c:v>2.9729999999999999</c:v>
                </c:pt>
                <c:pt idx="108">
                  <c:v>2.9870000000000001</c:v>
                </c:pt>
                <c:pt idx="109">
                  <c:v>3.0010000000000003</c:v>
                </c:pt>
                <c:pt idx="110">
                  <c:v>3.0150000000000001</c:v>
                </c:pt>
                <c:pt idx="111">
                  <c:v>3.0289999999999999</c:v>
                </c:pt>
                <c:pt idx="112">
                  <c:v>3.0430000000000001</c:v>
                </c:pt>
                <c:pt idx="113">
                  <c:v>3.0569999999999999</c:v>
                </c:pt>
                <c:pt idx="114">
                  <c:v>3.0709999999999997</c:v>
                </c:pt>
                <c:pt idx="115">
                  <c:v>3.085</c:v>
                </c:pt>
                <c:pt idx="116">
                  <c:v>3.0990000000000002</c:v>
                </c:pt>
                <c:pt idx="117">
                  <c:v>3.113</c:v>
                </c:pt>
                <c:pt idx="118">
                  <c:v>3.1269999999999998</c:v>
                </c:pt>
                <c:pt idx="119">
                  <c:v>3.141</c:v>
                </c:pt>
                <c:pt idx="120">
                  <c:v>3.1550000000000002</c:v>
                </c:pt>
                <c:pt idx="121">
                  <c:v>3.169</c:v>
                </c:pt>
                <c:pt idx="122">
                  <c:v>3.1829999999999998</c:v>
                </c:pt>
                <c:pt idx="123">
                  <c:v>3.1970000000000001</c:v>
                </c:pt>
                <c:pt idx="124">
                  <c:v>3.2110000000000003</c:v>
                </c:pt>
                <c:pt idx="125">
                  <c:v>3.2250000000000001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Линейно!$L$1</c:f>
              <c:strCache>
                <c:ptCount val="1"/>
                <c:pt idx="0">
                  <c:v>А8</c:v>
                </c:pt>
              </c:strCache>
            </c:strRef>
          </c:tx>
          <c:marker>
            <c:symbol val="none"/>
          </c:marker>
          <c:val>
            <c:numRef>
              <c:f>Линейно!$L$2:$L$127</c:f>
              <c:numCache>
                <c:formatCode>General</c:formatCode>
                <c:ptCount val="126"/>
                <c:pt idx="0">
                  <c:v>1.3</c:v>
                </c:pt>
                <c:pt idx="1">
                  <c:v>1.3160000000000001</c:v>
                </c:pt>
                <c:pt idx="2">
                  <c:v>1.3320000000000001</c:v>
                </c:pt>
                <c:pt idx="3">
                  <c:v>1.3480000000000001</c:v>
                </c:pt>
                <c:pt idx="4">
                  <c:v>1.3640000000000001</c:v>
                </c:pt>
                <c:pt idx="5">
                  <c:v>1.3800000000000001</c:v>
                </c:pt>
                <c:pt idx="6">
                  <c:v>1.3960000000000001</c:v>
                </c:pt>
                <c:pt idx="7">
                  <c:v>1.4120000000000001</c:v>
                </c:pt>
                <c:pt idx="8">
                  <c:v>1.4279999999999999</c:v>
                </c:pt>
                <c:pt idx="9">
                  <c:v>1.444</c:v>
                </c:pt>
                <c:pt idx="10">
                  <c:v>1.46</c:v>
                </c:pt>
                <c:pt idx="11">
                  <c:v>1.476</c:v>
                </c:pt>
                <c:pt idx="12">
                  <c:v>1.492</c:v>
                </c:pt>
                <c:pt idx="13">
                  <c:v>1.508</c:v>
                </c:pt>
                <c:pt idx="14">
                  <c:v>1.524</c:v>
                </c:pt>
                <c:pt idx="15">
                  <c:v>1.54</c:v>
                </c:pt>
                <c:pt idx="16">
                  <c:v>1.556</c:v>
                </c:pt>
                <c:pt idx="17">
                  <c:v>1.5720000000000001</c:v>
                </c:pt>
                <c:pt idx="18">
                  <c:v>1.5880000000000001</c:v>
                </c:pt>
                <c:pt idx="19">
                  <c:v>1.6040000000000001</c:v>
                </c:pt>
                <c:pt idx="20">
                  <c:v>1.62</c:v>
                </c:pt>
                <c:pt idx="21">
                  <c:v>1.6360000000000001</c:v>
                </c:pt>
                <c:pt idx="22">
                  <c:v>1.6520000000000001</c:v>
                </c:pt>
                <c:pt idx="23">
                  <c:v>1.6680000000000001</c:v>
                </c:pt>
                <c:pt idx="24">
                  <c:v>1.6840000000000002</c:v>
                </c:pt>
                <c:pt idx="25">
                  <c:v>1.7000000000000002</c:v>
                </c:pt>
                <c:pt idx="26">
                  <c:v>1.7160000000000002</c:v>
                </c:pt>
                <c:pt idx="27">
                  <c:v>1.7320000000000002</c:v>
                </c:pt>
                <c:pt idx="28">
                  <c:v>1.7480000000000002</c:v>
                </c:pt>
                <c:pt idx="29">
                  <c:v>1.764</c:v>
                </c:pt>
                <c:pt idx="30">
                  <c:v>1.78</c:v>
                </c:pt>
                <c:pt idx="31">
                  <c:v>1.796</c:v>
                </c:pt>
                <c:pt idx="32">
                  <c:v>1.8120000000000001</c:v>
                </c:pt>
                <c:pt idx="33">
                  <c:v>1.8280000000000001</c:v>
                </c:pt>
                <c:pt idx="34">
                  <c:v>1.8440000000000001</c:v>
                </c:pt>
                <c:pt idx="35">
                  <c:v>1.8599999999999999</c:v>
                </c:pt>
                <c:pt idx="36">
                  <c:v>1.8759999999999999</c:v>
                </c:pt>
                <c:pt idx="37">
                  <c:v>1.8919999999999999</c:v>
                </c:pt>
                <c:pt idx="38">
                  <c:v>1.9080000000000001</c:v>
                </c:pt>
                <c:pt idx="39">
                  <c:v>1.9240000000000002</c:v>
                </c:pt>
                <c:pt idx="40">
                  <c:v>1.9400000000000002</c:v>
                </c:pt>
                <c:pt idx="41">
                  <c:v>1.956</c:v>
                </c:pt>
                <c:pt idx="42">
                  <c:v>1.972</c:v>
                </c:pt>
                <c:pt idx="43">
                  <c:v>1.988</c:v>
                </c:pt>
                <c:pt idx="44">
                  <c:v>2.004</c:v>
                </c:pt>
                <c:pt idx="45">
                  <c:v>2.02</c:v>
                </c:pt>
                <c:pt idx="46">
                  <c:v>2.036</c:v>
                </c:pt>
                <c:pt idx="47">
                  <c:v>2.052</c:v>
                </c:pt>
                <c:pt idx="48">
                  <c:v>2.0680000000000001</c:v>
                </c:pt>
                <c:pt idx="49">
                  <c:v>2.0840000000000001</c:v>
                </c:pt>
                <c:pt idx="50">
                  <c:v>2.1</c:v>
                </c:pt>
                <c:pt idx="51">
                  <c:v>2.1160000000000001</c:v>
                </c:pt>
                <c:pt idx="52">
                  <c:v>2.1320000000000001</c:v>
                </c:pt>
                <c:pt idx="53">
                  <c:v>2.1480000000000001</c:v>
                </c:pt>
                <c:pt idx="54">
                  <c:v>2.1640000000000001</c:v>
                </c:pt>
                <c:pt idx="55">
                  <c:v>2.1800000000000002</c:v>
                </c:pt>
                <c:pt idx="56">
                  <c:v>2.1960000000000002</c:v>
                </c:pt>
                <c:pt idx="57">
                  <c:v>2.2119999999999997</c:v>
                </c:pt>
                <c:pt idx="58">
                  <c:v>2.2279999999999998</c:v>
                </c:pt>
                <c:pt idx="59">
                  <c:v>2.2439999999999998</c:v>
                </c:pt>
                <c:pt idx="60">
                  <c:v>2.2599999999999998</c:v>
                </c:pt>
                <c:pt idx="61">
                  <c:v>2.2759999999999998</c:v>
                </c:pt>
                <c:pt idx="62">
                  <c:v>2.2919999999999998</c:v>
                </c:pt>
                <c:pt idx="63">
                  <c:v>2.3079999999999998</c:v>
                </c:pt>
                <c:pt idx="64">
                  <c:v>2.3239999999999998</c:v>
                </c:pt>
                <c:pt idx="65">
                  <c:v>2.34</c:v>
                </c:pt>
                <c:pt idx="66">
                  <c:v>2.3559999999999999</c:v>
                </c:pt>
                <c:pt idx="67">
                  <c:v>2.3719999999999999</c:v>
                </c:pt>
                <c:pt idx="68">
                  <c:v>2.3879999999999999</c:v>
                </c:pt>
                <c:pt idx="69">
                  <c:v>2.4039999999999999</c:v>
                </c:pt>
                <c:pt idx="70">
                  <c:v>2.42</c:v>
                </c:pt>
                <c:pt idx="71">
                  <c:v>2.4359999999999999</c:v>
                </c:pt>
                <c:pt idx="72">
                  <c:v>2.452</c:v>
                </c:pt>
                <c:pt idx="73">
                  <c:v>2.468</c:v>
                </c:pt>
                <c:pt idx="74">
                  <c:v>2.484</c:v>
                </c:pt>
                <c:pt idx="75">
                  <c:v>2.5</c:v>
                </c:pt>
                <c:pt idx="76">
                  <c:v>2.516</c:v>
                </c:pt>
                <c:pt idx="77">
                  <c:v>2.532</c:v>
                </c:pt>
                <c:pt idx="78">
                  <c:v>2.548</c:v>
                </c:pt>
                <c:pt idx="79">
                  <c:v>2.5640000000000001</c:v>
                </c:pt>
                <c:pt idx="80">
                  <c:v>2.58</c:v>
                </c:pt>
                <c:pt idx="81">
                  <c:v>2.5960000000000001</c:v>
                </c:pt>
                <c:pt idx="82">
                  <c:v>2.6120000000000001</c:v>
                </c:pt>
                <c:pt idx="83">
                  <c:v>2.6280000000000001</c:v>
                </c:pt>
                <c:pt idx="84">
                  <c:v>2.6440000000000001</c:v>
                </c:pt>
                <c:pt idx="85">
                  <c:v>2.66</c:v>
                </c:pt>
                <c:pt idx="86">
                  <c:v>2.6760000000000002</c:v>
                </c:pt>
                <c:pt idx="87">
                  <c:v>2.6920000000000002</c:v>
                </c:pt>
                <c:pt idx="88">
                  <c:v>2.7080000000000002</c:v>
                </c:pt>
                <c:pt idx="89">
                  <c:v>2.7240000000000002</c:v>
                </c:pt>
                <c:pt idx="90">
                  <c:v>2.74</c:v>
                </c:pt>
                <c:pt idx="91">
                  <c:v>2.7560000000000002</c:v>
                </c:pt>
                <c:pt idx="92">
                  <c:v>2.7720000000000002</c:v>
                </c:pt>
                <c:pt idx="93">
                  <c:v>2.7880000000000003</c:v>
                </c:pt>
                <c:pt idx="94">
                  <c:v>2.8040000000000003</c:v>
                </c:pt>
                <c:pt idx="95">
                  <c:v>2.8200000000000003</c:v>
                </c:pt>
                <c:pt idx="96">
                  <c:v>2.8360000000000003</c:v>
                </c:pt>
                <c:pt idx="97">
                  <c:v>2.8520000000000003</c:v>
                </c:pt>
                <c:pt idx="98">
                  <c:v>2.8680000000000003</c:v>
                </c:pt>
                <c:pt idx="99">
                  <c:v>2.8840000000000003</c:v>
                </c:pt>
                <c:pt idx="100">
                  <c:v>2.9000000000000004</c:v>
                </c:pt>
                <c:pt idx="101">
                  <c:v>2.9160000000000004</c:v>
                </c:pt>
                <c:pt idx="102">
                  <c:v>2.9320000000000004</c:v>
                </c:pt>
                <c:pt idx="103">
                  <c:v>2.9480000000000004</c:v>
                </c:pt>
                <c:pt idx="104">
                  <c:v>2.9640000000000004</c:v>
                </c:pt>
                <c:pt idx="105">
                  <c:v>2.9800000000000004</c:v>
                </c:pt>
                <c:pt idx="106">
                  <c:v>2.9960000000000004</c:v>
                </c:pt>
                <c:pt idx="107">
                  <c:v>3.0120000000000005</c:v>
                </c:pt>
                <c:pt idx="108">
                  <c:v>3.0280000000000005</c:v>
                </c:pt>
                <c:pt idx="109">
                  <c:v>3.0440000000000005</c:v>
                </c:pt>
                <c:pt idx="110">
                  <c:v>3.0600000000000005</c:v>
                </c:pt>
                <c:pt idx="111">
                  <c:v>3.0760000000000005</c:v>
                </c:pt>
                <c:pt idx="112">
                  <c:v>3.0920000000000005</c:v>
                </c:pt>
                <c:pt idx="113">
                  <c:v>3.1079999999999997</c:v>
                </c:pt>
                <c:pt idx="114">
                  <c:v>3.1239999999999997</c:v>
                </c:pt>
                <c:pt idx="115">
                  <c:v>3.1399999999999997</c:v>
                </c:pt>
                <c:pt idx="116">
                  <c:v>3.1559999999999997</c:v>
                </c:pt>
                <c:pt idx="117">
                  <c:v>3.1719999999999997</c:v>
                </c:pt>
                <c:pt idx="118">
                  <c:v>3.1879999999999997</c:v>
                </c:pt>
                <c:pt idx="119">
                  <c:v>3.2039999999999997</c:v>
                </c:pt>
                <c:pt idx="120">
                  <c:v>3.2199999999999998</c:v>
                </c:pt>
                <c:pt idx="121">
                  <c:v>3.2359999999999998</c:v>
                </c:pt>
                <c:pt idx="122">
                  <c:v>3.2519999999999998</c:v>
                </c:pt>
                <c:pt idx="123">
                  <c:v>3.2679999999999998</c:v>
                </c:pt>
                <c:pt idx="124">
                  <c:v>3.2839999999999998</c:v>
                </c:pt>
                <c:pt idx="125">
                  <c:v>3.3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Линейно!$M$1</c:f>
              <c:strCache>
                <c:ptCount val="1"/>
                <c:pt idx="0">
                  <c:v>А9</c:v>
                </c:pt>
              </c:strCache>
            </c:strRef>
          </c:tx>
          <c:marker>
            <c:symbol val="none"/>
          </c:marker>
          <c:val>
            <c:numRef>
              <c:f>Линейно!$M$2:$M$127</c:f>
              <c:numCache>
                <c:formatCode>General</c:formatCode>
                <c:ptCount val="126"/>
                <c:pt idx="0">
                  <c:v>1.1000000000000001</c:v>
                </c:pt>
                <c:pt idx="1">
                  <c:v>1.1180000000000001</c:v>
                </c:pt>
                <c:pt idx="2">
                  <c:v>1.1360000000000001</c:v>
                </c:pt>
                <c:pt idx="3">
                  <c:v>1.1540000000000001</c:v>
                </c:pt>
                <c:pt idx="4">
                  <c:v>1.1720000000000002</c:v>
                </c:pt>
                <c:pt idx="5">
                  <c:v>1.1900000000000002</c:v>
                </c:pt>
                <c:pt idx="6">
                  <c:v>1.2080000000000002</c:v>
                </c:pt>
                <c:pt idx="7">
                  <c:v>1.2260000000000002</c:v>
                </c:pt>
                <c:pt idx="8">
                  <c:v>1.2440000000000002</c:v>
                </c:pt>
                <c:pt idx="9">
                  <c:v>1.262</c:v>
                </c:pt>
                <c:pt idx="10">
                  <c:v>1.28</c:v>
                </c:pt>
                <c:pt idx="11">
                  <c:v>1.298</c:v>
                </c:pt>
                <c:pt idx="12">
                  <c:v>1.3160000000000001</c:v>
                </c:pt>
                <c:pt idx="13">
                  <c:v>1.3340000000000001</c:v>
                </c:pt>
                <c:pt idx="14">
                  <c:v>1.3520000000000001</c:v>
                </c:pt>
                <c:pt idx="15">
                  <c:v>1.37</c:v>
                </c:pt>
                <c:pt idx="16">
                  <c:v>1.3880000000000001</c:v>
                </c:pt>
                <c:pt idx="17">
                  <c:v>1.4060000000000001</c:v>
                </c:pt>
                <c:pt idx="18">
                  <c:v>1.4240000000000002</c:v>
                </c:pt>
                <c:pt idx="19">
                  <c:v>1.4420000000000002</c:v>
                </c:pt>
                <c:pt idx="20">
                  <c:v>1.4600000000000002</c:v>
                </c:pt>
                <c:pt idx="21">
                  <c:v>1.4780000000000002</c:v>
                </c:pt>
                <c:pt idx="22">
                  <c:v>1.496</c:v>
                </c:pt>
                <c:pt idx="23">
                  <c:v>1.5140000000000002</c:v>
                </c:pt>
                <c:pt idx="24">
                  <c:v>1.532</c:v>
                </c:pt>
                <c:pt idx="25">
                  <c:v>1.55</c:v>
                </c:pt>
                <c:pt idx="26">
                  <c:v>1.5680000000000001</c:v>
                </c:pt>
                <c:pt idx="27">
                  <c:v>1.5860000000000001</c:v>
                </c:pt>
                <c:pt idx="28">
                  <c:v>1.6040000000000001</c:v>
                </c:pt>
                <c:pt idx="29">
                  <c:v>1.6220000000000001</c:v>
                </c:pt>
                <c:pt idx="30">
                  <c:v>1.6400000000000001</c:v>
                </c:pt>
                <c:pt idx="31">
                  <c:v>1.6580000000000001</c:v>
                </c:pt>
                <c:pt idx="32">
                  <c:v>1.6760000000000002</c:v>
                </c:pt>
                <c:pt idx="33">
                  <c:v>1.6940000000000002</c:v>
                </c:pt>
                <c:pt idx="34">
                  <c:v>1.7120000000000002</c:v>
                </c:pt>
                <c:pt idx="35">
                  <c:v>1.73</c:v>
                </c:pt>
                <c:pt idx="36">
                  <c:v>1.7480000000000002</c:v>
                </c:pt>
                <c:pt idx="37">
                  <c:v>1.766</c:v>
                </c:pt>
                <c:pt idx="38">
                  <c:v>1.7840000000000003</c:v>
                </c:pt>
                <c:pt idx="39">
                  <c:v>1.802</c:v>
                </c:pt>
                <c:pt idx="40">
                  <c:v>1.8200000000000003</c:v>
                </c:pt>
                <c:pt idx="41">
                  <c:v>1.8380000000000001</c:v>
                </c:pt>
                <c:pt idx="42">
                  <c:v>1.8560000000000001</c:v>
                </c:pt>
                <c:pt idx="43">
                  <c:v>1.8740000000000001</c:v>
                </c:pt>
                <c:pt idx="44">
                  <c:v>1.8920000000000001</c:v>
                </c:pt>
                <c:pt idx="45">
                  <c:v>1.9100000000000001</c:v>
                </c:pt>
                <c:pt idx="46">
                  <c:v>1.9280000000000002</c:v>
                </c:pt>
                <c:pt idx="47">
                  <c:v>1.9460000000000002</c:v>
                </c:pt>
                <c:pt idx="48">
                  <c:v>1.964</c:v>
                </c:pt>
                <c:pt idx="49">
                  <c:v>1.9820000000000002</c:v>
                </c:pt>
                <c:pt idx="50">
                  <c:v>2</c:v>
                </c:pt>
                <c:pt idx="51">
                  <c:v>2.0180000000000002</c:v>
                </c:pt>
                <c:pt idx="52">
                  <c:v>2.036</c:v>
                </c:pt>
                <c:pt idx="53">
                  <c:v>2.0540000000000003</c:v>
                </c:pt>
                <c:pt idx="54">
                  <c:v>2.0720000000000001</c:v>
                </c:pt>
                <c:pt idx="55">
                  <c:v>2.0900000000000003</c:v>
                </c:pt>
                <c:pt idx="56">
                  <c:v>2.1080000000000005</c:v>
                </c:pt>
                <c:pt idx="57">
                  <c:v>2.1260000000000003</c:v>
                </c:pt>
                <c:pt idx="58">
                  <c:v>2.1440000000000001</c:v>
                </c:pt>
                <c:pt idx="59">
                  <c:v>2.1619999999999999</c:v>
                </c:pt>
                <c:pt idx="60">
                  <c:v>2.1800000000000002</c:v>
                </c:pt>
                <c:pt idx="61">
                  <c:v>2.1980000000000004</c:v>
                </c:pt>
                <c:pt idx="62">
                  <c:v>2.2160000000000002</c:v>
                </c:pt>
                <c:pt idx="63">
                  <c:v>2.234</c:v>
                </c:pt>
                <c:pt idx="64">
                  <c:v>2.2520000000000002</c:v>
                </c:pt>
                <c:pt idx="65">
                  <c:v>2.2700000000000005</c:v>
                </c:pt>
                <c:pt idx="66">
                  <c:v>2.2880000000000003</c:v>
                </c:pt>
                <c:pt idx="67">
                  <c:v>2.306</c:v>
                </c:pt>
                <c:pt idx="68">
                  <c:v>2.3240000000000003</c:v>
                </c:pt>
                <c:pt idx="69">
                  <c:v>2.3420000000000001</c:v>
                </c:pt>
                <c:pt idx="70">
                  <c:v>2.3600000000000003</c:v>
                </c:pt>
                <c:pt idx="71">
                  <c:v>2.3780000000000001</c:v>
                </c:pt>
                <c:pt idx="72">
                  <c:v>2.3959999999999999</c:v>
                </c:pt>
                <c:pt idx="73">
                  <c:v>2.4140000000000001</c:v>
                </c:pt>
                <c:pt idx="74">
                  <c:v>2.4320000000000004</c:v>
                </c:pt>
                <c:pt idx="75">
                  <c:v>2.4500000000000002</c:v>
                </c:pt>
                <c:pt idx="76">
                  <c:v>2.468</c:v>
                </c:pt>
                <c:pt idx="77">
                  <c:v>2.4860000000000002</c:v>
                </c:pt>
                <c:pt idx="78">
                  <c:v>2.5040000000000004</c:v>
                </c:pt>
                <c:pt idx="79">
                  <c:v>2.5220000000000002</c:v>
                </c:pt>
                <c:pt idx="80">
                  <c:v>2.54</c:v>
                </c:pt>
                <c:pt idx="81">
                  <c:v>2.5580000000000003</c:v>
                </c:pt>
                <c:pt idx="82">
                  <c:v>2.5760000000000001</c:v>
                </c:pt>
                <c:pt idx="83">
                  <c:v>2.5940000000000003</c:v>
                </c:pt>
                <c:pt idx="84">
                  <c:v>2.6120000000000001</c:v>
                </c:pt>
                <c:pt idx="85">
                  <c:v>2.63</c:v>
                </c:pt>
                <c:pt idx="86">
                  <c:v>2.6480000000000001</c:v>
                </c:pt>
                <c:pt idx="87">
                  <c:v>2.6660000000000004</c:v>
                </c:pt>
                <c:pt idx="88">
                  <c:v>2.6840000000000002</c:v>
                </c:pt>
                <c:pt idx="89">
                  <c:v>2.702</c:v>
                </c:pt>
                <c:pt idx="90">
                  <c:v>2.72</c:v>
                </c:pt>
                <c:pt idx="91">
                  <c:v>2.7380000000000004</c:v>
                </c:pt>
                <c:pt idx="92">
                  <c:v>2.7560000000000002</c:v>
                </c:pt>
                <c:pt idx="93">
                  <c:v>2.774</c:v>
                </c:pt>
                <c:pt idx="94">
                  <c:v>2.7919999999999998</c:v>
                </c:pt>
                <c:pt idx="95">
                  <c:v>2.81</c:v>
                </c:pt>
                <c:pt idx="96">
                  <c:v>2.8280000000000003</c:v>
                </c:pt>
                <c:pt idx="97">
                  <c:v>2.8460000000000001</c:v>
                </c:pt>
                <c:pt idx="98">
                  <c:v>2.8639999999999999</c:v>
                </c:pt>
                <c:pt idx="99">
                  <c:v>2.8820000000000001</c:v>
                </c:pt>
                <c:pt idx="100">
                  <c:v>2.9000000000000004</c:v>
                </c:pt>
                <c:pt idx="101">
                  <c:v>2.9180000000000001</c:v>
                </c:pt>
                <c:pt idx="102">
                  <c:v>2.9359999999999999</c:v>
                </c:pt>
                <c:pt idx="103">
                  <c:v>2.9540000000000002</c:v>
                </c:pt>
                <c:pt idx="104">
                  <c:v>2.9720000000000004</c:v>
                </c:pt>
                <c:pt idx="105">
                  <c:v>2.99</c:v>
                </c:pt>
                <c:pt idx="106">
                  <c:v>3.008</c:v>
                </c:pt>
                <c:pt idx="107">
                  <c:v>3.0260000000000002</c:v>
                </c:pt>
                <c:pt idx="108">
                  <c:v>3.0440000000000005</c:v>
                </c:pt>
                <c:pt idx="109">
                  <c:v>3.0620000000000003</c:v>
                </c:pt>
                <c:pt idx="110">
                  <c:v>3.08</c:v>
                </c:pt>
                <c:pt idx="111">
                  <c:v>3.0980000000000003</c:v>
                </c:pt>
                <c:pt idx="112">
                  <c:v>3.1160000000000005</c:v>
                </c:pt>
                <c:pt idx="113">
                  <c:v>3.1339999999999999</c:v>
                </c:pt>
                <c:pt idx="114">
                  <c:v>3.1520000000000001</c:v>
                </c:pt>
                <c:pt idx="115">
                  <c:v>3.17</c:v>
                </c:pt>
                <c:pt idx="116">
                  <c:v>3.1880000000000002</c:v>
                </c:pt>
                <c:pt idx="117">
                  <c:v>3.206</c:v>
                </c:pt>
                <c:pt idx="118">
                  <c:v>3.2240000000000002</c:v>
                </c:pt>
                <c:pt idx="119">
                  <c:v>3.242</c:v>
                </c:pt>
                <c:pt idx="120">
                  <c:v>3.2600000000000002</c:v>
                </c:pt>
                <c:pt idx="121">
                  <c:v>3.278</c:v>
                </c:pt>
                <c:pt idx="122">
                  <c:v>3.2960000000000003</c:v>
                </c:pt>
                <c:pt idx="123">
                  <c:v>3.3140000000000001</c:v>
                </c:pt>
                <c:pt idx="124">
                  <c:v>3.3320000000000003</c:v>
                </c:pt>
                <c:pt idx="125">
                  <c:v>3.35</c:v>
                </c:pt>
              </c:numCache>
            </c:numRef>
          </c:val>
          <c:smooth val="0"/>
        </c:ser>
        <c:ser>
          <c:idx val="10"/>
          <c:order val="9"/>
          <c:tx>
            <c:strRef>
              <c:f>Линейно!$N$1</c:f>
              <c:strCache>
                <c:ptCount val="1"/>
                <c:pt idx="0">
                  <c:v>А10</c:v>
                </c:pt>
              </c:strCache>
            </c:strRef>
          </c:tx>
          <c:marker>
            <c:symbol val="none"/>
          </c:marker>
          <c:val>
            <c:numRef>
              <c:f>Линейно!$N$2:$N$127</c:f>
              <c:numCache>
                <c:formatCode>General</c:formatCode>
                <c:ptCount val="126"/>
                <c:pt idx="0">
                  <c:v>0.875</c:v>
                </c:pt>
                <c:pt idx="1">
                  <c:v>0.89500000000000002</c:v>
                </c:pt>
                <c:pt idx="2">
                  <c:v>0.91500000000000004</c:v>
                </c:pt>
                <c:pt idx="3">
                  <c:v>0.93500000000000005</c:v>
                </c:pt>
                <c:pt idx="4">
                  <c:v>0.95499999999999996</c:v>
                </c:pt>
                <c:pt idx="5">
                  <c:v>0.97499999999999998</c:v>
                </c:pt>
                <c:pt idx="6">
                  <c:v>0.995</c:v>
                </c:pt>
                <c:pt idx="7">
                  <c:v>1.0150000000000001</c:v>
                </c:pt>
                <c:pt idx="8">
                  <c:v>1.0349999999999999</c:v>
                </c:pt>
                <c:pt idx="9">
                  <c:v>1.0549999999999999</c:v>
                </c:pt>
                <c:pt idx="10">
                  <c:v>1.075</c:v>
                </c:pt>
                <c:pt idx="11">
                  <c:v>1.095</c:v>
                </c:pt>
                <c:pt idx="12">
                  <c:v>1.115</c:v>
                </c:pt>
                <c:pt idx="13">
                  <c:v>1.135</c:v>
                </c:pt>
                <c:pt idx="14">
                  <c:v>1.155</c:v>
                </c:pt>
                <c:pt idx="15">
                  <c:v>1.175</c:v>
                </c:pt>
                <c:pt idx="16">
                  <c:v>1.1950000000000001</c:v>
                </c:pt>
                <c:pt idx="17">
                  <c:v>1.2150000000000001</c:v>
                </c:pt>
                <c:pt idx="18">
                  <c:v>1.2349999999999999</c:v>
                </c:pt>
                <c:pt idx="19">
                  <c:v>1.2549999999999999</c:v>
                </c:pt>
                <c:pt idx="20">
                  <c:v>1.2749999999999999</c:v>
                </c:pt>
                <c:pt idx="21">
                  <c:v>1.2949999999999999</c:v>
                </c:pt>
                <c:pt idx="22">
                  <c:v>1.3149999999999999</c:v>
                </c:pt>
                <c:pt idx="23">
                  <c:v>1.335</c:v>
                </c:pt>
                <c:pt idx="24">
                  <c:v>1.355</c:v>
                </c:pt>
                <c:pt idx="25">
                  <c:v>1.375</c:v>
                </c:pt>
                <c:pt idx="26">
                  <c:v>1.395</c:v>
                </c:pt>
                <c:pt idx="27">
                  <c:v>1.415</c:v>
                </c:pt>
                <c:pt idx="28">
                  <c:v>1.4350000000000001</c:v>
                </c:pt>
                <c:pt idx="29">
                  <c:v>1.4550000000000001</c:v>
                </c:pt>
                <c:pt idx="30">
                  <c:v>1.4750000000000001</c:v>
                </c:pt>
                <c:pt idx="31">
                  <c:v>1.4950000000000001</c:v>
                </c:pt>
                <c:pt idx="32">
                  <c:v>1.5150000000000001</c:v>
                </c:pt>
                <c:pt idx="33">
                  <c:v>1.5350000000000001</c:v>
                </c:pt>
                <c:pt idx="34">
                  <c:v>1.5550000000000002</c:v>
                </c:pt>
                <c:pt idx="35">
                  <c:v>1.575</c:v>
                </c:pt>
                <c:pt idx="36">
                  <c:v>1.595</c:v>
                </c:pt>
                <c:pt idx="37">
                  <c:v>1.615</c:v>
                </c:pt>
                <c:pt idx="38">
                  <c:v>1.635</c:v>
                </c:pt>
                <c:pt idx="39">
                  <c:v>1.655</c:v>
                </c:pt>
                <c:pt idx="40">
                  <c:v>1.675</c:v>
                </c:pt>
                <c:pt idx="41">
                  <c:v>1.6949999999999998</c:v>
                </c:pt>
                <c:pt idx="42">
                  <c:v>1.7149999999999999</c:v>
                </c:pt>
                <c:pt idx="43">
                  <c:v>1.7349999999999999</c:v>
                </c:pt>
                <c:pt idx="44">
                  <c:v>1.7549999999999999</c:v>
                </c:pt>
                <c:pt idx="45">
                  <c:v>1.7749999999999999</c:v>
                </c:pt>
                <c:pt idx="46">
                  <c:v>1.7949999999999999</c:v>
                </c:pt>
                <c:pt idx="47">
                  <c:v>1.8149999999999999</c:v>
                </c:pt>
                <c:pt idx="48">
                  <c:v>1.835</c:v>
                </c:pt>
                <c:pt idx="49">
                  <c:v>1.855</c:v>
                </c:pt>
                <c:pt idx="50">
                  <c:v>1.875</c:v>
                </c:pt>
                <c:pt idx="51">
                  <c:v>1.895</c:v>
                </c:pt>
                <c:pt idx="52">
                  <c:v>1.915</c:v>
                </c:pt>
                <c:pt idx="53">
                  <c:v>1.9350000000000001</c:v>
                </c:pt>
                <c:pt idx="54">
                  <c:v>1.9550000000000001</c:v>
                </c:pt>
                <c:pt idx="55">
                  <c:v>1.9750000000000001</c:v>
                </c:pt>
                <c:pt idx="56">
                  <c:v>1.9950000000000001</c:v>
                </c:pt>
                <c:pt idx="57">
                  <c:v>2.0149999999999997</c:v>
                </c:pt>
                <c:pt idx="58">
                  <c:v>2.0350000000000001</c:v>
                </c:pt>
                <c:pt idx="59">
                  <c:v>2.0549999999999997</c:v>
                </c:pt>
                <c:pt idx="60">
                  <c:v>2.0750000000000002</c:v>
                </c:pt>
                <c:pt idx="61">
                  <c:v>2.0949999999999998</c:v>
                </c:pt>
                <c:pt idx="62">
                  <c:v>2.1150000000000002</c:v>
                </c:pt>
                <c:pt idx="63">
                  <c:v>2.1349999999999998</c:v>
                </c:pt>
                <c:pt idx="64">
                  <c:v>2.1550000000000002</c:v>
                </c:pt>
                <c:pt idx="65">
                  <c:v>2.1749999999999998</c:v>
                </c:pt>
                <c:pt idx="66">
                  <c:v>2.1950000000000003</c:v>
                </c:pt>
                <c:pt idx="67">
                  <c:v>2.2149999999999999</c:v>
                </c:pt>
                <c:pt idx="68">
                  <c:v>2.2350000000000003</c:v>
                </c:pt>
                <c:pt idx="69">
                  <c:v>2.2549999999999999</c:v>
                </c:pt>
                <c:pt idx="70">
                  <c:v>2.2749999999999999</c:v>
                </c:pt>
                <c:pt idx="71">
                  <c:v>2.2949999999999999</c:v>
                </c:pt>
                <c:pt idx="72">
                  <c:v>2.3149999999999999</c:v>
                </c:pt>
                <c:pt idx="73">
                  <c:v>2.335</c:v>
                </c:pt>
                <c:pt idx="74">
                  <c:v>2.355</c:v>
                </c:pt>
                <c:pt idx="75">
                  <c:v>2.375</c:v>
                </c:pt>
                <c:pt idx="76">
                  <c:v>2.395</c:v>
                </c:pt>
                <c:pt idx="77">
                  <c:v>2.415</c:v>
                </c:pt>
                <c:pt idx="78">
                  <c:v>2.4350000000000001</c:v>
                </c:pt>
                <c:pt idx="79">
                  <c:v>2.4550000000000001</c:v>
                </c:pt>
                <c:pt idx="80">
                  <c:v>2.4750000000000001</c:v>
                </c:pt>
                <c:pt idx="81">
                  <c:v>2.4950000000000001</c:v>
                </c:pt>
                <c:pt idx="82">
                  <c:v>2.5149999999999997</c:v>
                </c:pt>
                <c:pt idx="83">
                  <c:v>2.5350000000000001</c:v>
                </c:pt>
                <c:pt idx="84">
                  <c:v>2.5549999999999997</c:v>
                </c:pt>
                <c:pt idx="85">
                  <c:v>2.5750000000000002</c:v>
                </c:pt>
                <c:pt idx="86">
                  <c:v>2.5949999999999998</c:v>
                </c:pt>
                <c:pt idx="87">
                  <c:v>2.6150000000000002</c:v>
                </c:pt>
                <c:pt idx="88">
                  <c:v>2.6349999999999998</c:v>
                </c:pt>
                <c:pt idx="89">
                  <c:v>2.6550000000000002</c:v>
                </c:pt>
                <c:pt idx="90">
                  <c:v>2.6749999999999998</c:v>
                </c:pt>
                <c:pt idx="91">
                  <c:v>2.6950000000000003</c:v>
                </c:pt>
                <c:pt idx="92">
                  <c:v>2.7149999999999999</c:v>
                </c:pt>
                <c:pt idx="93">
                  <c:v>2.7350000000000003</c:v>
                </c:pt>
                <c:pt idx="94">
                  <c:v>2.7549999999999999</c:v>
                </c:pt>
                <c:pt idx="95">
                  <c:v>2.7749999999999999</c:v>
                </c:pt>
                <c:pt idx="96">
                  <c:v>2.7949999999999999</c:v>
                </c:pt>
                <c:pt idx="97">
                  <c:v>2.8149999999999999</c:v>
                </c:pt>
                <c:pt idx="98">
                  <c:v>2.835</c:v>
                </c:pt>
                <c:pt idx="99">
                  <c:v>2.855</c:v>
                </c:pt>
                <c:pt idx="100">
                  <c:v>2.875</c:v>
                </c:pt>
                <c:pt idx="101">
                  <c:v>2.895</c:v>
                </c:pt>
                <c:pt idx="102">
                  <c:v>2.915</c:v>
                </c:pt>
                <c:pt idx="103">
                  <c:v>2.9350000000000001</c:v>
                </c:pt>
                <c:pt idx="104">
                  <c:v>2.9550000000000001</c:v>
                </c:pt>
                <c:pt idx="105">
                  <c:v>2.9750000000000001</c:v>
                </c:pt>
                <c:pt idx="106">
                  <c:v>2.9950000000000001</c:v>
                </c:pt>
                <c:pt idx="107">
                  <c:v>3.0150000000000001</c:v>
                </c:pt>
                <c:pt idx="108">
                  <c:v>3.0350000000000001</c:v>
                </c:pt>
                <c:pt idx="109">
                  <c:v>3.0550000000000002</c:v>
                </c:pt>
                <c:pt idx="110">
                  <c:v>3.0750000000000002</c:v>
                </c:pt>
                <c:pt idx="111">
                  <c:v>3.0950000000000002</c:v>
                </c:pt>
                <c:pt idx="112">
                  <c:v>3.1150000000000002</c:v>
                </c:pt>
                <c:pt idx="113">
                  <c:v>3.1349999999999998</c:v>
                </c:pt>
                <c:pt idx="114">
                  <c:v>3.1549999999999998</c:v>
                </c:pt>
                <c:pt idx="115">
                  <c:v>3.1749999999999998</c:v>
                </c:pt>
                <c:pt idx="116">
                  <c:v>3.1949999999999998</c:v>
                </c:pt>
                <c:pt idx="117">
                  <c:v>3.2149999999999999</c:v>
                </c:pt>
                <c:pt idx="118">
                  <c:v>3.2349999999999999</c:v>
                </c:pt>
                <c:pt idx="119">
                  <c:v>3.2549999999999999</c:v>
                </c:pt>
                <c:pt idx="120">
                  <c:v>3.2749999999999999</c:v>
                </c:pt>
                <c:pt idx="121">
                  <c:v>3.2949999999999999</c:v>
                </c:pt>
                <c:pt idx="122">
                  <c:v>3.3149999999999999</c:v>
                </c:pt>
                <c:pt idx="123">
                  <c:v>3.335</c:v>
                </c:pt>
                <c:pt idx="124">
                  <c:v>3.355</c:v>
                </c:pt>
                <c:pt idx="125">
                  <c:v>3.375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6788864"/>
        <c:axId val="89656704"/>
      </c:lineChart>
      <c:catAx>
        <c:axId val="266788864"/>
        <c:scaling>
          <c:orientation val="minMax"/>
        </c:scaling>
        <c:delete val="0"/>
        <c:axPos val="b"/>
        <c:majorTickMark val="out"/>
        <c:minorTickMark val="none"/>
        <c:tickLblPos val="nextTo"/>
        <c:crossAx val="89656704"/>
        <c:crosses val="autoZero"/>
        <c:auto val="1"/>
        <c:lblAlgn val="ctr"/>
        <c:lblOffset val="100"/>
        <c:noMultiLvlLbl val="0"/>
      </c:catAx>
      <c:valAx>
        <c:axId val="896567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67888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820341875294628E-2"/>
          <c:y val="3.2654029707371655E-2"/>
          <c:w val="0.84027062949775999"/>
          <c:h val="0.92058984895942442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Линейно!$P$1:$P$127</c:f>
              <c:numCache>
                <c:formatCode>General</c:formatCode>
                <c:ptCount val="127"/>
                <c:pt idx="0">
                  <c:v>0</c:v>
                </c:pt>
                <c:pt idx="1">
                  <c:v>2.5000000000000001E-2</c:v>
                </c:pt>
                <c:pt idx="2">
                  <c:v>2.5000000000000001E-2</c:v>
                </c:pt>
                <c:pt idx="3">
                  <c:v>2.5000000000000001E-2</c:v>
                </c:pt>
                <c:pt idx="4">
                  <c:v>2.5000000000000001E-2</c:v>
                </c:pt>
                <c:pt idx="5">
                  <c:v>2.5000000000000001E-2</c:v>
                </c:pt>
                <c:pt idx="6">
                  <c:v>2.5000000000000001E-2</c:v>
                </c:pt>
                <c:pt idx="7">
                  <c:v>2.5000000000000001E-2</c:v>
                </c:pt>
                <c:pt idx="8">
                  <c:v>2.5000000000000001E-2</c:v>
                </c:pt>
                <c:pt idx="9">
                  <c:v>2.5000000000000001E-2</c:v>
                </c:pt>
                <c:pt idx="10">
                  <c:v>2.5000000000000001E-2</c:v>
                </c:pt>
                <c:pt idx="11">
                  <c:v>2.5000000000000001E-2</c:v>
                </c:pt>
                <c:pt idx="12">
                  <c:v>2.5000000000000001E-2</c:v>
                </c:pt>
                <c:pt idx="13">
                  <c:v>2.5000000000000001E-2</c:v>
                </c:pt>
                <c:pt idx="14">
                  <c:v>2.3999999999999667E-2</c:v>
                </c:pt>
                <c:pt idx="15">
                  <c:v>2.1999999999999888E-2</c:v>
                </c:pt>
                <c:pt idx="16">
                  <c:v>1.9999999999999664E-2</c:v>
                </c:pt>
                <c:pt idx="17">
                  <c:v>1.7999999999999884E-2</c:v>
                </c:pt>
                <c:pt idx="18">
                  <c:v>1.599999999999966E-2</c:v>
                </c:pt>
                <c:pt idx="19">
                  <c:v>1.3999999999999881E-2</c:v>
                </c:pt>
                <c:pt idx="20">
                  <c:v>1.1999999999999657E-2</c:v>
                </c:pt>
                <c:pt idx="21">
                  <c:v>9.999999999999877E-3</c:v>
                </c:pt>
                <c:pt idx="22">
                  <c:v>7.9999999999996532E-3</c:v>
                </c:pt>
                <c:pt idx="23">
                  <c:v>5.9999999999998735E-3</c:v>
                </c:pt>
                <c:pt idx="24">
                  <c:v>3.9999999999996497E-3</c:v>
                </c:pt>
                <c:pt idx="25">
                  <c:v>1.9999999999998699E-3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Линейно!$Q$1:$Q$127</c:f>
              <c:numCache>
                <c:formatCode>General</c:formatCode>
                <c:ptCount val="127"/>
                <c:pt idx="0">
                  <c:v>0</c:v>
                </c:pt>
                <c:pt idx="1">
                  <c:v>9.0205620750793969E-17</c:v>
                </c:pt>
                <c:pt idx="2">
                  <c:v>2.000000000000314E-3</c:v>
                </c:pt>
                <c:pt idx="3">
                  <c:v>4.0000000000000938E-3</c:v>
                </c:pt>
                <c:pt idx="4">
                  <c:v>6.0000000000003176E-3</c:v>
                </c:pt>
                <c:pt idx="5">
                  <c:v>8.0000000000000973E-3</c:v>
                </c:pt>
                <c:pt idx="6">
                  <c:v>1.0000000000000321E-2</c:v>
                </c:pt>
                <c:pt idx="7">
                  <c:v>1.2000000000000101E-2</c:v>
                </c:pt>
                <c:pt idx="8">
                  <c:v>1.4000000000000325E-2</c:v>
                </c:pt>
                <c:pt idx="9">
                  <c:v>1.6000000000000104E-2</c:v>
                </c:pt>
                <c:pt idx="10">
                  <c:v>1.8000000000000328E-2</c:v>
                </c:pt>
                <c:pt idx="11">
                  <c:v>2.0000000000000108E-2</c:v>
                </c:pt>
                <c:pt idx="12">
                  <c:v>2.2000000000000332E-2</c:v>
                </c:pt>
                <c:pt idx="13">
                  <c:v>2.4000000000000112E-2</c:v>
                </c:pt>
                <c:pt idx="14">
                  <c:v>2.5000000000000001E-2</c:v>
                </c:pt>
                <c:pt idx="15">
                  <c:v>2.5000000000000001E-2</c:v>
                </c:pt>
                <c:pt idx="16">
                  <c:v>2.5000000000000001E-2</c:v>
                </c:pt>
                <c:pt idx="17">
                  <c:v>2.5000000000000001E-2</c:v>
                </c:pt>
                <c:pt idx="18">
                  <c:v>2.5000000000000001E-2</c:v>
                </c:pt>
                <c:pt idx="19">
                  <c:v>2.5000000000000001E-2</c:v>
                </c:pt>
                <c:pt idx="20">
                  <c:v>2.5000000000000001E-2</c:v>
                </c:pt>
                <c:pt idx="21">
                  <c:v>2.5000000000000001E-2</c:v>
                </c:pt>
                <c:pt idx="22">
                  <c:v>2.5000000000000001E-2</c:v>
                </c:pt>
                <c:pt idx="23">
                  <c:v>2.5000000000000001E-2</c:v>
                </c:pt>
                <c:pt idx="24">
                  <c:v>2.5000000000000001E-2</c:v>
                </c:pt>
                <c:pt idx="25">
                  <c:v>2.5000000000000001E-2</c:v>
                </c:pt>
                <c:pt idx="26">
                  <c:v>2.5000000000000001E-2</c:v>
                </c:pt>
                <c:pt idx="27">
                  <c:v>2.3000000000000222E-2</c:v>
                </c:pt>
                <c:pt idx="28">
                  <c:v>2.0999999999999998E-2</c:v>
                </c:pt>
                <c:pt idx="29">
                  <c:v>1.9000000000000218E-2</c:v>
                </c:pt>
                <c:pt idx="30">
                  <c:v>1.6999999999999994E-2</c:v>
                </c:pt>
                <c:pt idx="31">
                  <c:v>1.5000000000000215E-2</c:v>
                </c:pt>
                <c:pt idx="32">
                  <c:v>1.2999999999999991E-2</c:v>
                </c:pt>
                <c:pt idx="33">
                  <c:v>1.1000000000000211E-2</c:v>
                </c:pt>
                <c:pt idx="34">
                  <c:v>8.9999999999999872E-3</c:v>
                </c:pt>
                <c:pt idx="35">
                  <c:v>7.0000000000002074E-3</c:v>
                </c:pt>
                <c:pt idx="36">
                  <c:v>4.9999999999999836E-3</c:v>
                </c:pt>
                <c:pt idx="37">
                  <c:v>3.0000000000002039E-3</c:v>
                </c:pt>
                <c:pt idx="38">
                  <c:v>9.9999999999998007E-4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Линейно!$R$1:$R$127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9.9999999999998007E-4</c:v>
                </c:pt>
                <c:pt idx="15">
                  <c:v>2.9999999999997598E-3</c:v>
                </c:pt>
                <c:pt idx="16">
                  <c:v>4.9999999999999836E-3</c:v>
                </c:pt>
                <c:pt idx="17">
                  <c:v>6.9999999999997634E-3</c:v>
                </c:pt>
                <c:pt idx="18">
                  <c:v>8.9999999999999872E-3</c:v>
                </c:pt>
                <c:pt idx="19">
                  <c:v>1.0999999999999767E-2</c:v>
                </c:pt>
                <c:pt idx="20">
                  <c:v>1.2999999999999991E-2</c:v>
                </c:pt>
                <c:pt idx="21">
                  <c:v>1.499999999999977E-2</c:v>
                </c:pt>
                <c:pt idx="22">
                  <c:v>1.6999999999999994E-2</c:v>
                </c:pt>
                <c:pt idx="23">
                  <c:v>1.8999999999999774E-2</c:v>
                </c:pt>
                <c:pt idx="24">
                  <c:v>2.0999999999999998E-2</c:v>
                </c:pt>
                <c:pt idx="25">
                  <c:v>2.2999999999999778E-2</c:v>
                </c:pt>
                <c:pt idx="26">
                  <c:v>2.5000000000000001E-2</c:v>
                </c:pt>
                <c:pt idx="27">
                  <c:v>2.5000000000000001E-2</c:v>
                </c:pt>
                <c:pt idx="28">
                  <c:v>2.5000000000000001E-2</c:v>
                </c:pt>
                <c:pt idx="29">
                  <c:v>2.5000000000000001E-2</c:v>
                </c:pt>
                <c:pt idx="30">
                  <c:v>2.5000000000000001E-2</c:v>
                </c:pt>
                <c:pt idx="31">
                  <c:v>2.5000000000000001E-2</c:v>
                </c:pt>
                <c:pt idx="32">
                  <c:v>2.5000000000000001E-2</c:v>
                </c:pt>
                <c:pt idx="33">
                  <c:v>2.5000000000000001E-2</c:v>
                </c:pt>
                <c:pt idx="34">
                  <c:v>2.5000000000000001E-2</c:v>
                </c:pt>
                <c:pt idx="35">
                  <c:v>2.5000000000000001E-2</c:v>
                </c:pt>
                <c:pt idx="36">
                  <c:v>2.5000000000000001E-2</c:v>
                </c:pt>
                <c:pt idx="37">
                  <c:v>2.5000000000000001E-2</c:v>
                </c:pt>
                <c:pt idx="38">
                  <c:v>2.5000000000000001E-2</c:v>
                </c:pt>
                <c:pt idx="39">
                  <c:v>2.4000000000000112E-2</c:v>
                </c:pt>
                <c:pt idx="40">
                  <c:v>2.1999999999999888E-2</c:v>
                </c:pt>
                <c:pt idx="41">
                  <c:v>2.0000000000000108E-2</c:v>
                </c:pt>
                <c:pt idx="42">
                  <c:v>1.7999999999999884E-2</c:v>
                </c:pt>
                <c:pt idx="43">
                  <c:v>1.6000000000000104E-2</c:v>
                </c:pt>
                <c:pt idx="44">
                  <c:v>1.3999999999999881E-2</c:v>
                </c:pt>
                <c:pt idx="45">
                  <c:v>1.2000000000000101E-2</c:v>
                </c:pt>
                <c:pt idx="46">
                  <c:v>1.0000000000000321E-2</c:v>
                </c:pt>
                <c:pt idx="47">
                  <c:v>8.0000000000000973E-3</c:v>
                </c:pt>
                <c:pt idx="48">
                  <c:v>5.9999999999998735E-3</c:v>
                </c:pt>
                <c:pt idx="49">
                  <c:v>4.0000000000000938E-3</c:v>
                </c:pt>
                <c:pt idx="50">
                  <c:v>1.9999999999998699E-3</c:v>
                </c:pt>
                <c:pt idx="51">
                  <c:v>9.0205620750793969E-17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3"/>
          <c:order val="3"/>
          <c:marker>
            <c:symbol val="none"/>
          </c:marker>
          <c:val>
            <c:numRef>
              <c:f>Линейно!$S$1:$S$127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9.0205620750793969E-17</c:v>
                </c:pt>
                <c:pt idx="27">
                  <c:v>2.000000000000314E-3</c:v>
                </c:pt>
                <c:pt idx="28">
                  <c:v>4.0000000000000938E-3</c:v>
                </c:pt>
                <c:pt idx="29">
                  <c:v>6.0000000000003176E-3</c:v>
                </c:pt>
                <c:pt idx="30">
                  <c:v>7.9999999999996532E-3</c:v>
                </c:pt>
                <c:pt idx="31">
                  <c:v>9.999999999999877E-3</c:v>
                </c:pt>
                <c:pt idx="32">
                  <c:v>1.1999999999999657E-2</c:v>
                </c:pt>
                <c:pt idx="33">
                  <c:v>1.3999999999999881E-2</c:v>
                </c:pt>
                <c:pt idx="34">
                  <c:v>1.599999999999966E-2</c:v>
                </c:pt>
                <c:pt idx="35">
                  <c:v>1.7999999999999884E-2</c:v>
                </c:pt>
                <c:pt idx="36">
                  <c:v>1.9999999999999664E-2</c:v>
                </c:pt>
                <c:pt idx="37">
                  <c:v>2.1999999999999888E-2</c:v>
                </c:pt>
                <c:pt idx="38">
                  <c:v>2.3999999999999667E-2</c:v>
                </c:pt>
                <c:pt idx="39">
                  <c:v>2.5000000000000001E-2</c:v>
                </c:pt>
                <c:pt idx="40">
                  <c:v>2.5000000000000001E-2</c:v>
                </c:pt>
                <c:pt idx="41">
                  <c:v>2.5000000000000001E-2</c:v>
                </c:pt>
                <c:pt idx="42">
                  <c:v>2.5000000000000001E-2</c:v>
                </c:pt>
                <c:pt idx="43">
                  <c:v>2.5000000000000001E-2</c:v>
                </c:pt>
                <c:pt idx="44">
                  <c:v>2.5000000000000001E-2</c:v>
                </c:pt>
                <c:pt idx="45">
                  <c:v>2.5000000000000001E-2</c:v>
                </c:pt>
                <c:pt idx="46">
                  <c:v>2.5000000000000001E-2</c:v>
                </c:pt>
                <c:pt idx="47">
                  <c:v>2.5000000000000001E-2</c:v>
                </c:pt>
                <c:pt idx="48">
                  <c:v>2.5000000000000001E-2</c:v>
                </c:pt>
                <c:pt idx="49">
                  <c:v>2.5000000000000001E-2</c:v>
                </c:pt>
                <c:pt idx="50">
                  <c:v>2.5000000000000001E-2</c:v>
                </c:pt>
                <c:pt idx="51">
                  <c:v>2.5000000000000001E-2</c:v>
                </c:pt>
                <c:pt idx="52">
                  <c:v>2.3000000000000222E-2</c:v>
                </c:pt>
                <c:pt idx="53">
                  <c:v>2.0999999999999998E-2</c:v>
                </c:pt>
                <c:pt idx="54">
                  <c:v>1.8999999999999774E-2</c:v>
                </c:pt>
                <c:pt idx="55">
                  <c:v>1.6999999999999994E-2</c:v>
                </c:pt>
                <c:pt idx="56">
                  <c:v>1.5000000000000215E-2</c:v>
                </c:pt>
                <c:pt idx="57">
                  <c:v>1.2999999999999991E-2</c:v>
                </c:pt>
                <c:pt idx="58">
                  <c:v>1.1000000000000211E-2</c:v>
                </c:pt>
                <c:pt idx="59">
                  <c:v>8.9999999999999872E-3</c:v>
                </c:pt>
                <c:pt idx="60">
                  <c:v>7.0000000000002074E-3</c:v>
                </c:pt>
                <c:pt idx="61">
                  <c:v>4.9999999999999836E-3</c:v>
                </c:pt>
                <c:pt idx="62">
                  <c:v>3.0000000000002039E-3</c:v>
                </c:pt>
                <c:pt idx="63">
                  <c:v>9.9999999999998007E-4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4"/>
          <c:order val="4"/>
          <c:marker>
            <c:symbol val="none"/>
          </c:marker>
          <c:val>
            <c:numRef>
              <c:f>Линейно!$T$1:$T$127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9.9999999999998007E-4</c:v>
                </c:pt>
                <c:pt idx="40">
                  <c:v>3.0000000000002039E-3</c:v>
                </c:pt>
                <c:pt idx="41">
                  <c:v>4.9999999999999836E-3</c:v>
                </c:pt>
                <c:pt idx="42">
                  <c:v>7.0000000000002074E-3</c:v>
                </c:pt>
                <c:pt idx="43">
                  <c:v>8.9999999999999872E-3</c:v>
                </c:pt>
                <c:pt idx="44">
                  <c:v>1.1000000000000211E-2</c:v>
                </c:pt>
                <c:pt idx="45">
                  <c:v>1.2999999999999991E-2</c:v>
                </c:pt>
                <c:pt idx="46">
                  <c:v>1.5000000000000215E-2</c:v>
                </c:pt>
                <c:pt idx="47">
                  <c:v>1.6999999999999994E-2</c:v>
                </c:pt>
                <c:pt idx="48">
                  <c:v>1.8999999999999774E-2</c:v>
                </c:pt>
                <c:pt idx="49">
                  <c:v>2.0999999999999998E-2</c:v>
                </c:pt>
                <c:pt idx="50">
                  <c:v>2.3000000000000222E-2</c:v>
                </c:pt>
                <c:pt idx="51">
                  <c:v>2.5000000000000001E-2</c:v>
                </c:pt>
                <c:pt idx="52">
                  <c:v>2.5000000000000001E-2</c:v>
                </c:pt>
                <c:pt idx="53">
                  <c:v>2.5000000000000001E-2</c:v>
                </c:pt>
                <c:pt idx="54">
                  <c:v>2.5000000000000001E-2</c:v>
                </c:pt>
                <c:pt idx="55">
                  <c:v>2.5000000000000001E-2</c:v>
                </c:pt>
                <c:pt idx="56">
                  <c:v>2.5000000000000001E-2</c:v>
                </c:pt>
                <c:pt idx="57">
                  <c:v>2.5000000000000001E-2</c:v>
                </c:pt>
                <c:pt idx="58">
                  <c:v>2.5000000000000001E-2</c:v>
                </c:pt>
                <c:pt idx="59">
                  <c:v>2.5000000000000001E-2</c:v>
                </c:pt>
                <c:pt idx="60">
                  <c:v>2.5000000000000001E-2</c:v>
                </c:pt>
                <c:pt idx="61">
                  <c:v>2.5000000000000001E-2</c:v>
                </c:pt>
                <c:pt idx="62">
                  <c:v>2.5000000000000001E-2</c:v>
                </c:pt>
                <c:pt idx="63">
                  <c:v>2.5000000000000001E-2</c:v>
                </c:pt>
                <c:pt idx="64">
                  <c:v>2.3999999999999667E-2</c:v>
                </c:pt>
                <c:pt idx="65">
                  <c:v>2.2000000000000332E-2</c:v>
                </c:pt>
                <c:pt idx="66">
                  <c:v>1.9999999999999664E-2</c:v>
                </c:pt>
                <c:pt idx="67">
                  <c:v>1.8000000000000328E-2</c:v>
                </c:pt>
                <c:pt idx="68">
                  <c:v>1.599999999999966E-2</c:v>
                </c:pt>
                <c:pt idx="69">
                  <c:v>1.4000000000000325E-2</c:v>
                </c:pt>
                <c:pt idx="70">
                  <c:v>1.2000000000000101E-2</c:v>
                </c:pt>
                <c:pt idx="71">
                  <c:v>1.0000000000000321E-2</c:v>
                </c:pt>
                <c:pt idx="72">
                  <c:v>8.0000000000000973E-3</c:v>
                </c:pt>
                <c:pt idx="73">
                  <c:v>5.9999999999998735E-3</c:v>
                </c:pt>
                <c:pt idx="74">
                  <c:v>4.0000000000000938E-3</c:v>
                </c:pt>
                <c:pt idx="75">
                  <c:v>2.000000000000314E-3</c:v>
                </c:pt>
                <c:pt idx="76">
                  <c:v>9.0205620750793969E-17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5"/>
          <c:order val="5"/>
          <c:marker>
            <c:symbol val="none"/>
          </c:marker>
          <c:val>
            <c:numRef>
              <c:f>Линейно!$U$1:$U$127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9.0205620750793969E-17</c:v>
                </c:pt>
                <c:pt idx="52">
                  <c:v>2.000000000000314E-3</c:v>
                </c:pt>
                <c:pt idx="53">
                  <c:v>4.0000000000000938E-3</c:v>
                </c:pt>
                <c:pt idx="54">
                  <c:v>5.9999999999998735E-3</c:v>
                </c:pt>
                <c:pt idx="55">
                  <c:v>8.0000000000000973E-3</c:v>
                </c:pt>
                <c:pt idx="56">
                  <c:v>1.0000000000000321E-2</c:v>
                </c:pt>
                <c:pt idx="57">
                  <c:v>1.2000000000000101E-2</c:v>
                </c:pt>
                <c:pt idx="58">
                  <c:v>1.4000000000000325E-2</c:v>
                </c:pt>
                <c:pt idx="59">
                  <c:v>1.599999999999966E-2</c:v>
                </c:pt>
                <c:pt idx="60">
                  <c:v>1.8000000000000328E-2</c:v>
                </c:pt>
                <c:pt idx="61">
                  <c:v>1.9999999999999664E-2</c:v>
                </c:pt>
                <c:pt idx="62">
                  <c:v>2.2000000000000332E-2</c:v>
                </c:pt>
                <c:pt idx="63">
                  <c:v>2.3999999999999667E-2</c:v>
                </c:pt>
                <c:pt idx="64">
                  <c:v>2.5000000000000001E-2</c:v>
                </c:pt>
                <c:pt idx="65">
                  <c:v>2.5000000000000001E-2</c:v>
                </c:pt>
                <c:pt idx="66">
                  <c:v>2.5000000000000001E-2</c:v>
                </c:pt>
                <c:pt idx="67">
                  <c:v>2.5000000000000001E-2</c:v>
                </c:pt>
                <c:pt idx="68">
                  <c:v>2.5000000000000001E-2</c:v>
                </c:pt>
                <c:pt idx="69">
                  <c:v>2.5000000000000001E-2</c:v>
                </c:pt>
                <c:pt idx="70">
                  <c:v>2.5000000000000001E-2</c:v>
                </c:pt>
                <c:pt idx="71">
                  <c:v>2.5000000000000001E-2</c:v>
                </c:pt>
                <c:pt idx="72">
                  <c:v>2.5000000000000001E-2</c:v>
                </c:pt>
                <c:pt idx="73">
                  <c:v>2.5000000000000001E-2</c:v>
                </c:pt>
                <c:pt idx="74">
                  <c:v>2.5000000000000001E-2</c:v>
                </c:pt>
                <c:pt idx="75">
                  <c:v>2.5000000000000001E-2</c:v>
                </c:pt>
                <c:pt idx="76">
                  <c:v>2.5000000000000001E-2</c:v>
                </c:pt>
                <c:pt idx="77">
                  <c:v>2.3000000000000222E-2</c:v>
                </c:pt>
                <c:pt idx="78">
                  <c:v>2.0999999999999998E-2</c:v>
                </c:pt>
                <c:pt idx="79">
                  <c:v>1.8999999999999774E-2</c:v>
                </c:pt>
                <c:pt idx="80">
                  <c:v>1.6999999999999994E-2</c:v>
                </c:pt>
                <c:pt idx="81">
                  <c:v>1.5000000000000215E-2</c:v>
                </c:pt>
                <c:pt idx="82">
                  <c:v>1.2999999999999991E-2</c:v>
                </c:pt>
                <c:pt idx="83">
                  <c:v>1.0999999999999767E-2</c:v>
                </c:pt>
                <c:pt idx="84">
                  <c:v>8.9999999999999872E-3</c:v>
                </c:pt>
                <c:pt idx="85">
                  <c:v>7.0000000000002074E-3</c:v>
                </c:pt>
                <c:pt idx="86">
                  <c:v>4.9999999999999836E-3</c:v>
                </c:pt>
                <c:pt idx="87">
                  <c:v>2.9999999999997598E-3</c:v>
                </c:pt>
                <c:pt idx="88">
                  <c:v>9.9999999999998007E-4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6"/>
          <c:order val="6"/>
          <c:marker>
            <c:symbol val="none"/>
          </c:marker>
          <c:val>
            <c:numRef>
              <c:f>Линейно!$V$1:$V$127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9.9999999999998007E-4</c:v>
                </c:pt>
                <c:pt idx="65">
                  <c:v>3.0000000000002039E-3</c:v>
                </c:pt>
                <c:pt idx="66">
                  <c:v>4.9999999999995395E-3</c:v>
                </c:pt>
                <c:pt idx="67">
                  <c:v>7.0000000000002074E-3</c:v>
                </c:pt>
                <c:pt idx="68">
                  <c:v>8.9999999999999872E-3</c:v>
                </c:pt>
                <c:pt idx="69">
                  <c:v>1.1000000000000211E-2</c:v>
                </c:pt>
                <c:pt idx="70">
                  <c:v>1.2999999999999991E-2</c:v>
                </c:pt>
                <c:pt idx="71">
                  <c:v>1.5000000000000215E-2</c:v>
                </c:pt>
                <c:pt idx="72">
                  <c:v>1.6999999999999994E-2</c:v>
                </c:pt>
                <c:pt idx="73">
                  <c:v>1.9000000000000218E-2</c:v>
                </c:pt>
                <c:pt idx="74">
                  <c:v>2.0999999999999998E-2</c:v>
                </c:pt>
                <c:pt idx="75">
                  <c:v>2.3000000000000222E-2</c:v>
                </c:pt>
                <c:pt idx="76">
                  <c:v>2.5000000000000001E-2</c:v>
                </c:pt>
                <c:pt idx="77">
                  <c:v>2.5000000000000001E-2</c:v>
                </c:pt>
                <c:pt idx="78">
                  <c:v>2.5000000000000001E-2</c:v>
                </c:pt>
                <c:pt idx="79">
                  <c:v>2.5000000000000001E-2</c:v>
                </c:pt>
                <c:pt idx="80">
                  <c:v>2.5000000000000001E-2</c:v>
                </c:pt>
                <c:pt idx="81">
                  <c:v>2.5000000000000001E-2</c:v>
                </c:pt>
                <c:pt idx="82">
                  <c:v>2.5000000000000001E-2</c:v>
                </c:pt>
                <c:pt idx="83">
                  <c:v>2.5000000000000001E-2</c:v>
                </c:pt>
                <c:pt idx="84">
                  <c:v>2.5000000000000001E-2</c:v>
                </c:pt>
                <c:pt idx="85">
                  <c:v>2.5000000000000001E-2</c:v>
                </c:pt>
                <c:pt idx="86">
                  <c:v>2.5000000000000001E-2</c:v>
                </c:pt>
                <c:pt idx="87">
                  <c:v>2.5000000000000001E-2</c:v>
                </c:pt>
                <c:pt idx="88">
                  <c:v>2.5000000000000001E-2</c:v>
                </c:pt>
                <c:pt idx="89">
                  <c:v>2.3999999999999667E-2</c:v>
                </c:pt>
                <c:pt idx="90">
                  <c:v>2.1999999999999888E-2</c:v>
                </c:pt>
                <c:pt idx="91">
                  <c:v>2.0000000000000108E-2</c:v>
                </c:pt>
                <c:pt idx="92">
                  <c:v>1.7999999999999884E-2</c:v>
                </c:pt>
                <c:pt idx="93">
                  <c:v>1.599999999999966E-2</c:v>
                </c:pt>
                <c:pt idx="94">
                  <c:v>1.3999999999999881E-2</c:v>
                </c:pt>
                <c:pt idx="95">
                  <c:v>1.1999999999999657E-2</c:v>
                </c:pt>
                <c:pt idx="96">
                  <c:v>9.999999999999433E-3</c:v>
                </c:pt>
                <c:pt idx="97">
                  <c:v>7.9999999999996532E-3</c:v>
                </c:pt>
                <c:pt idx="98">
                  <c:v>5.9999999999998735E-3</c:v>
                </c:pt>
                <c:pt idx="99">
                  <c:v>3.9999999999996497E-3</c:v>
                </c:pt>
                <c:pt idx="100">
                  <c:v>1.9999999999994258E-3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7"/>
          <c:order val="7"/>
          <c:marker>
            <c:symbol val="none"/>
          </c:marker>
          <c:val>
            <c:numRef>
              <c:f>Линейно!$W$1:$W$127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9.0205620750793969E-17</c:v>
                </c:pt>
                <c:pt idx="77">
                  <c:v>2.000000000000314E-3</c:v>
                </c:pt>
                <c:pt idx="78">
                  <c:v>4.0000000000000938E-3</c:v>
                </c:pt>
                <c:pt idx="79">
                  <c:v>5.9999999999998735E-3</c:v>
                </c:pt>
                <c:pt idx="80">
                  <c:v>8.0000000000000973E-3</c:v>
                </c:pt>
                <c:pt idx="81">
                  <c:v>1.0000000000000321E-2</c:v>
                </c:pt>
                <c:pt idx="82">
                  <c:v>1.2000000000000101E-2</c:v>
                </c:pt>
                <c:pt idx="83">
                  <c:v>1.3999999999999881E-2</c:v>
                </c:pt>
                <c:pt idx="84">
                  <c:v>1.6000000000000104E-2</c:v>
                </c:pt>
                <c:pt idx="85">
                  <c:v>1.8000000000000328E-2</c:v>
                </c:pt>
                <c:pt idx="86">
                  <c:v>2.0000000000000108E-2</c:v>
                </c:pt>
                <c:pt idx="87">
                  <c:v>2.1999999999999888E-2</c:v>
                </c:pt>
                <c:pt idx="88">
                  <c:v>2.4000000000000112E-2</c:v>
                </c:pt>
                <c:pt idx="89">
                  <c:v>2.5000000000000001E-2</c:v>
                </c:pt>
                <c:pt idx="90">
                  <c:v>2.5000000000000001E-2</c:v>
                </c:pt>
                <c:pt idx="91">
                  <c:v>2.5000000000000001E-2</c:v>
                </c:pt>
                <c:pt idx="92">
                  <c:v>2.5000000000000001E-2</c:v>
                </c:pt>
                <c:pt idx="93">
                  <c:v>2.5000000000000001E-2</c:v>
                </c:pt>
                <c:pt idx="94">
                  <c:v>2.5000000000000001E-2</c:v>
                </c:pt>
                <c:pt idx="95">
                  <c:v>2.5000000000000001E-2</c:v>
                </c:pt>
                <c:pt idx="96">
                  <c:v>2.5000000000000001E-2</c:v>
                </c:pt>
                <c:pt idx="97">
                  <c:v>2.5000000000000001E-2</c:v>
                </c:pt>
                <c:pt idx="98">
                  <c:v>2.5000000000000001E-2</c:v>
                </c:pt>
                <c:pt idx="99">
                  <c:v>2.5000000000000001E-2</c:v>
                </c:pt>
                <c:pt idx="100">
                  <c:v>2.5000000000000001E-2</c:v>
                </c:pt>
                <c:pt idx="101">
                  <c:v>2.5000000000000001E-2</c:v>
                </c:pt>
                <c:pt idx="102">
                  <c:v>2.3000000000000222E-2</c:v>
                </c:pt>
                <c:pt idx="103">
                  <c:v>2.1000000000000442E-2</c:v>
                </c:pt>
                <c:pt idx="104">
                  <c:v>1.9000000000000218E-2</c:v>
                </c:pt>
                <c:pt idx="105">
                  <c:v>1.6999999999999994E-2</c:v>
                </c:pt>
                <c:pt idx="106">
                  <c:v>1.5000000000000215E-2</c:v>
                </c:pt>
                <c:pt idx="107">
                  <c:v>1.3000000000000435E-2</c:v>
                </c:pt>
                <c:pt idx="108">
                  <c:v>1.1000000000000211E-2</c:v>
                </c:pt>
                <c:pt idx="109">
                  <c:v>8.9999999999999872E-3</c:v>
                </c:pt>
                <c:pt idx="110">
                  <c:v>7.0000000000002074E-3</c:v>
                </c:pt>
                <c:pt idx="111">
                  <c:v>5.0000000000004277E-3</c:v>
                </c:pt>
                <c:pt idx="112">
                  <c:v>3.0000000000002039E-3</c:v>
                </c:pt>
                <c:pt idx="113">
                  <c:v>9.9999999999998007E-4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</c:numCache>
            </c:numRef>
          </c:val>
          <c:smooth val="0"/>
        </c:ser>
        <c:ser>
          <c:idx val="8"/>
          <c:order val="8"/>
          <c:marker>
            <c:symbol val="none"/>
          </c:marker>
          <c:val>
            <c:numRef>
              <c:f>Линейно!$X$1:$X$127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9.9999999999998007E-4</c:v>
                </c:pt>
                <c:pt idx="90">
                  <c:v>2.9999999999997598E-3</c:v>
                </c:pt>
                <c:pt idx="91">
                  <c:v>4.9999999999999836E-3</c:v>
                </c:pt>
                <c:pt idx="92">
                  <c:v>7.0000000000002074E-3</c:v>
                </c:pt>
                <c:pt idx="93">
                  <c:v>8.9999999999999872E-3</c:v>
                </c:pt>
                <c:pt idx="94">
                  <c:v>1.0999999999999767E-2</c:v>
                </c:pt>
                <c:pt idx="95">
                  <c:v>1.2999999999999547E-2</c:v>
                </c:pt>
                <c:pt idx="96">
                  <c:v>1.499999999999977E-2</c:v>
                </c:pt>
                <c:pt idx="97">
                  <c:v>1.6999999999999994E-2</c:v>
                </c:pt>
                <c:pt idx="98">
                  <c:v>1.8999999999999774E-2</c:v>
                </c:pt>
                <c:pt idx="99">
                  <c:v>2.0999999999999554E-2</c:v>
                </c:pt>
                <c:pt idx="100">
                  <c:v>2.2999999999999778E-2</c:v>
                </c:pt>
                <c:pt idx="101">
                  <c:v>2.5000000000000001E-2</c:v>
                </c:pt>
                <c:pt idx="102">
                  <c:v>2.5000000000000001E-2</c:v>
                </c:pt>
                <c:pt idx="103">
                  <c:v>2.5000000000000001E-2</c:v>
                </c:pt>
                <c:pt idx="104">
                  <c:v>2.5000000000000001E-2</c:v>
                </c:pt>
                <c:pt idx="105">
                  <c:v>2.5000000000000001E-2</c:v>
                </c:pt>
                <c:pt idx="106">
                  <c:v>2.5000000000000001E-2</c:v>
                </c:pt>
                <c:pt idx="107">
                  <c:v>2.5000000000000001E-2</c:v>
                </c:pt>
                <c:pt idx="108">
                  <c:v>2.5000000000000001E-2</c:v>
                </c:pt>
                <c:pt idx="109">
                  <c:v>2.5000000000000001E-2</c:v>
                </c:pt>
                <c:pt idx="110">
                  <c:v>2.5000000000000001E-2</c:v>
                </c:pt>
                <c:pt idx="111">
                  <c:v>2.5000000000000001E-2</c:v>
                </c:pt>
                <c:pt idx="112">
                  <c:v>2.5000000000000001E-2</c:v>
                </c:pt>
                <c:pt idx="113">
                  <c:v>2.5000000000000001E-2</c:v>
                </c:pt>
                <c:pt idx="114">
                  <c:v>2.4000000000000112E-2</c:v>
                </c:pt>
                <c:pt idx="115">
                  <c:v>2.2000000000000332E-2</c:v>
                </c:pt>
                <c:pt idx="116">
                  <c:v>2.0000000000000108E-2</c:v>
                </c:pt>
                <c:pt idx="117">
                  <c:v>1.8000000000000328E-2</c:v>
                </c:pt>
                <c:pt idx="118">
                  <c:v>1.6000000000000104E-2</c:v>
                </c:pt>
                <c:pt idx="119">
                  <c:v>1.4000000000000325E-2</c:v>
                </c:pt>
                <c:pt idx="120">
                  <c:v>1.2000000000000101E-2</c:v>
                </c:pt>
                <c:pt idx="121">
                  <c:v>1.0000000000000321E-2</c:v>
                </c:pt>
                <c:pt idx="122">
                  <c:v>8.0000000000000973E-3</c:v>
                </c:pt>
                <c:pt idx="123">
                  <c:v>6.0000000000003176E-3</c:v>
                </c:pt>
                <c:pt idx="124">
                  <c:v>4.0000000000000938E-3</c:v>
                </c:pt>
                <c:pt idx="125">
                  <c:v>2.000000000000314E-3</c:v>
                </c:pt>
                <c:pt idx="126">
                  <c:v>9.0205620750793969E-17</c:v>
                </c:pt>
              </c:numCache>
            </c:numRef>
          </c:val>
          <c:smooth val="0"/>
        </c:ser>
        <c:ser>
          <c:idx val="9"/>
          <c:order val="9"/>
          <c:marker>
            <c:symbol val="none"/>
          </c:marker>
          <c:val>
            <c:numRef>
              <c:f>Линейно!$Y$1:$Y$127</c:f>
              <c:numCache>
                <c:formatCode>General</c:formatCode>
                <c:ptCount val="12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1.9999999999998699E-3</c:v>
                </c:pt>
                <c:pt idx="103">
                  <c:v>4.0000000000000938E-3</c:v>
                </c:pt>
                <c:pt idx="104">
                  <c:v>5.9999999999998735E-3</c:v>
                </c:pt>
                <c:pt idx="105">
                  <c:v>7.9999999999996532E-3</c:v>
                </c:pt>
                <c:pt idx="106">
                  <c:v>9.999999999999877E-3</c:v>
                </c:pt>
                <c:pt idx="107">
                  <c:v>1.2000000000000101E-2</c:v>
                </c:pt>
                <c:pt idx="108">
                  <c:v>1.3999999999999881E-2</c:v>
                </c:pt>
                <c:pt idx="109">
                  <c:v>1.599999999999966E-2</c:v>
                </c:pt>
                <c:pt idx="110">
                  <c:v>1.7999999999999884E-2</c:v>
                </c:pt>
                <c:pt idx="111">
                  <c:v>2.0000000000000108E-2</c:v>
                </c:pt>
                <c:pt idx="112">
                  <c:v>2.1999999999999888E-2</c:v>
                </c:pt>
                <c:pt idx="113">
                  <c:v>2.3999999999999667E-2</c:v>
                </c:pt>
                <c:pt idx="114">
                  <c:v>2.5000000000000001E-2</c:v>
                </c:pt>
                <c:pt idx="115">
                  <c:v>2.5000000000000001E-2</c:v>
                </c:pt>
                <c:pt idx="116">
                  <c:v>2.5000000000000001E-2</c:v>
                </c:pt>
                <c:pt idx="117">
                  <c:v>2.5000000000000001E-2</c:v>
                </c:pt>
                <c:pt idx="118">
                  <c:v>2.5000000000000001E-2</c:v>
                </c:pt>
                <c:pt idx="119">
                  <c:v>2.5000000000000001E-2</c:v>
                </c:pt>
                <c:pt idx="120">
                  <c:v>2.5000000000000001E-2</c:v>
                </c:pt>
                <c:pt idx="121">
                  <c:v>2.5000000000000001E-2</c:v>
                </c:pt>
                <c:pt idx="122">
                  <c:v>2.5000000000000001E-2</c:v>
                </c:pt>
                <c:pt idx="123">
                  <c:v>2.5000000000000001E-2</c:v>
                </c:pt>
                <c:pt idx="124">
                  <c:v>2.5000000000000001E-2</c:v>
                </c:pt>
                <c:pt idx="125">
                  <c:v>2.5000000000000001E-2</c:v>
                </c:pt>
                <c:pt idx="126">
                  <c:v>2.5000000000000001E-2</c:v>
                </c:pt>
              </c:numCache>
            </c:numRef>
          </c:val>
          <c:smooth val="0"/>
        </c:ser>
        <c:ser>
          <c:idx val="10"/>
          <c:order val="10"/>
          <c:marker>
            <c:symbol val="none"/>
          </c:marker>
          <c:val>
            <c:numRef>
              <c:f>Линейно!$Z$1:$Z$127</c:f>
              <c:numCache>
                <c:formatCode>General</c:formatCode>
                <c:ptCount val="127"/>
                <c:pt idx="1">
                  <c:v>2.5000000000000092E-2</c:v>
                </c:pt>
                <c:pt idx="2">
                  <c:v>2.7000000000000315E-2</c:v>
                </c:pt>
                <c:pt idx="3">
                  <c:v>2.9000000000000095E-2</c:v>
                </c:pt>
                <c:pt idx="4">
                  <c:v>3.1000000000000319E-2</c:v>
                </c:pt>
                <c:pt idx="5">
                  <c:v>3.3000000000000099E-2</c:v>
                </c:pt>
                <c:pt idx="6">
                  <c:v>3.5000000000000323E-2</c:v>
                </c:pt>
                <c:pt idx="7">
                  <c:v>3.7000000000000102E-2</c:v>
                </c:pt>
                <c:pt idx="8">
                  <c:v>3.9000000000000326E-2</c:v>
                </c:pt>
                <c:pt idx="9">
                  <c:v>4.1000000000000106E-2</c:v>
                </c:pt>
                <c:pt idx="10">
                  <c:v>4.300000000000033E-2</c:v>
                </c:pt>
                <c:pt idx="11">
                  <c:v>4.5000000000000109E-2</c:v>
                </c:pt>
                <c:pt idx="12">
                  <c:v>4.7000000000000333E-2</c:v>
                </c:pt>
                <c:pt idx="13">
                  <c:v>4.9000000000000113E-2</c:v>
                </c:pt>
                <c:pt idx="14">
                  <c:v>4.9999999999999649E-2</c:v>
                </c:pt>
                <c:pt idx="15">
                  <c:v>4.9999999999999649E-2</c:v>
                </c:pt>
                <c:pt idx="16">
                  <c:v>4.9999999999999649E-2</c:v>
                </c:pt>
                <c:pt idx="17">
                  <c:v>4.9999999999999649E-2</c:v>
                </c:pt>
                <c:pt idx="18">
                  <c:v>4.9999999999999649E-2</c:v>
                </c:pt>
                <c:pt idx="19">
                  <c:v>4.9999999999999649E-2</c:v>
                </c:pt>
                <c:pt idx="20">
                  <c:v>4.9999999999999649E-2</c:v>
                </c:pt>
                <c:pt idx="21">
                  <c:v>4.9999999999999649E-2</c:v>
                </c:pt>
                <c:pt idx="22">
                  <c:v>4.9999999999999649E-2</c:v>
                </c:pt>
                <c:pt idx="23">
                  <c:v>4.9999999999999649E-2</c:v>
                </c:pt>
                <c:pt idx="24">
                  <c:v>4.9999999999999649E-2</c:v>
                </c:pt>
                <c:pt idx="25">
                  <c:v>4.9999999999999649E-2</c:v>
                </c:pt>
                <c:pt idx="26">
                  <c:v>5.0000000000000093E-2</c:v>
                </c:pt>
                <c:pt idx="27">
                  <c:v>5.0000000000000537E-2</c:v>
                </c:pt>
                <c:pt idx="28">
                  <c:v>5.0000000000000093E-2</c:v>
                </c:pt>
                <c:pt idx="29">
                  <c:v>5.0000000000000537E-2</c:v>
                </c:pt>
                <c:pt idx="30">
                  <c:v>4.9999999999999649E-2</c:v>
                </c:pt>
                <c:pt idx="31">
                  <c:v>5.0000000000000093E-2</c:v>
                </c:pt>
                <c:pt idx="32">
                  <c:v>4.9999999999999649E-2</c:v>
                </c:pt>
                <c:pt idx="33">
                  <c:v>5.0000000000000093E-2</c:v>
                </c:pt>
                <c:pt idx="34">
                  <c:v>4.9999999999999649E-2</c:v>
                </c:pt>
                <c:pt idx="35">
                  <c:v>5.0000000000000093E-2</c:v>
                </c:pt>
                <c:pt idx="36">
                  <c:v>4.9999999999999649E-2</c:v>
                </c:pt>
                <c:pt idx="37">
                  <c:v>5.0000000000000093E-2</c:v>
                </c:pt>
                <c:pt idx="38">
                  <c:v>4.9999999999999649E-2</c:v>
                </c:pt>
                <c:pt idx="39">
                  <c:v>5.0000000000000093E-2</c:v>
                </c:pt>
                <c:pt idx="40">
                  <c:v>5.0000000000000093E-2</c:v>
                </c:pt>
                <c:pt idx="41">
                  <c:v>5.0000000000000093E-2</c:v>
                </c:pt>
                <c:pt idx="42">
                  <c:v>5.0000000000000093E-2</c:v>
                </c:pt>
                <c:pt idx="43">
                  <c:v>5.0000000000000093E-2</c:v>
                </c:pt>
                <c:pt idx="44">
                  <c:v>5.0000000000000093E-2</c:v>
                </c:pt>
                <c:pt idx="45">
                  <c:v>5.0000000000000093E-2</c:v>
                </c:pt>
                <c:pt idx="46">
                  <c:v>5.0000000000000537E-2</c:v>
                </c:pt>
                <c:pt idx="47">
                  <c:v>5.0000000000000093E-2</c:v>
                </c:pt>
                <c:pt idx="48">
                  <c:v>4.9999999999999649E-2</c:v>
                </c:pt>
                <c:pt idx="49">
                  <c:v>5.0000000000000093E-2</c:v>
                </c:pt>
                <c:pt idx="50">
                  <c:v>5.0000000000000093E-2</c:v>
                </c:pt>
                <c:pt idx="51">
                  <c:v>5.0000000000000183E-2</c:v>
                </c:pt>
                <c:pt idx="52">
                  <c:v>5.0000000000000537E-2</c:v>
                </c:pt>
                <c:pt idx="53">
                  <c:v>5.0000000000000093E-2</c:v>
                </c:pt>
                <c:pt idx="54">
                  <c:v>4.9999999999999649E-2</c:v>
                </c:pt>
                <c:pt idx="55">
                  <c:v>5.0000000000000093E-2</c:v>
                </c:pt>
                <c:pt idx="56">
                  <c:v>5.0000000000000537E-2</c:v>
                </c:pt>
                <c:pt idx="57">
                  <c:v>5.0000000000000093E-2</c:v>
                </c:pt>
                <c:pt idx="58">
                  <c:v>5.0000000000000537E-2</c:v>
                </c:pt>
                <c:pt idx="59">
                  <c:v>4.9999999999999649E-2</c:v>
                </c:pt>
                <c:pt idx="60">
                  <c:v>5.0000000000000537E-2</c:v>
                </c:pt>
                <c:pt idx="61">
                  <c:v>4.9999999999999649E-2</c:v>
                </c:pt>
                <c:pt idx="62">
                  <c:v>5.0000000000000537E-2</c:v>
                </c:pt>
                <c:pt idx="63">
                  <c:v>4.9999999999999649E-2</c:v>
                </c:pt>
                <c:pt idx="64">
                  <c:v>4.9999999999999649E-2</c:v>
                </c:pt>
                <c:pt idx="65">
                  <c:v>5.0000000000000537E-2</c:v>
                </c:pt>
                <c:pt idx="66">
                  <c:v>4.9999999999999205E-2</c:v>
                </c:pt>
                <c:pt idx="67">
                  <c:v>5.0000000000000537E-2</c:v>
                </c:pt>
                <c:pt idx="68">
                  <c:v>4.9999999999999649E-2</c:v>
                </c:pt>
                <c:pt idx="69">
                  <c:v>5.0000000000000537E-2</c:v>
                </c:pt>
                <c:pt idx="70">
                  <c:v>5.0000000000000093E-2</c:v>
                </c:pt>
                <c:pt idx="71">
                  <c:v>5.0000000000000537E-2</c:v>
                </c:pt>
                <c:pt idx="72">
                  <c:v>5.0000000000000093E-2</c:v>
                </c:pt>
                <c:pt idx="73">
                  <c:v>5.0000000000000093E-2</c:v>
                </c:pt>
                <c:pt idx="74">
                  <c:v>5.0000000000000093E-2</c:v>
                </c:pt>
                <c:pt idx="75">
                  <c:v>5.0000000000000537E-2</c:v>
                </c:pt>
                <c:pt idx="76">
                  <c:v>5.0000000000000183E-2</c:v>
                </c:pt>
                <c:pt idx="77">
                  <c:v>5.0000000000000537E-2</c:v>
                </c:pt>
                <c:pt idx="78">
                  <c:v>5.0000000000000093E-2</c:v>
                </c:pt>
                <c:pt idx="79">
                  <c:v>4.9999999999999649E-2</c:v>
                </c:pt>
                <c:pt idx="80">
                  <c:v>5.0000000000000093E-2</c:v>
                </c:pt>
                <c:pt idx="81">
                  <c:v>5.0000000000000537E-2</c:v>
                </c:pt>
                <c:pt idx="82">
                  <c:v>5.0000000000000093E-2</c:v>
                </c:pt>
                <c:pt idx="83">
                  <c:v>4.9999999999999649E-2</c:v>
                </c:pt>
                <c:pt idx="84">
                  <c:v>5.0000000000000093E-2</c:v>
                </c:pt>
                <c:pt idx="85">
                  <c:v>5.0000000000000537E-2</c:v>
                </c:pt>
                <c:pt idx="86">
                  <c:v>5.0000000000000093E-2</c:v>
                </c:pt>
                <c:pt idx="87">
                  <c:v>4.9999999999999649E-2</c:v>
                </c:pt>
                <c:pt idx="88">
                  <c:v>5.0000000000000093E-2</c:v>
                </c:pt>
                <c:pt idx="89">
                  <c:v>4.9999999999999649E-2</c:v>
                </c:pt>
                <c:pt idx="90">
                  <c:v>4.9999999999999649E-2</c:v>
                </c:pt>
                <c:pt idx="91">
                  <c:v>5.0000000000000093E-2</c:v>
                </c:pt>
                <c:pt idx="92">
                  <c:v>5.0000000000000093E-2</c:v>
                </c:pt>
                <c:pt idx="93">
                  <c:v>4.9999999999999649E-2</c:v>
                </c:pt>
                <c:pt idx="94">
                  <c:v>4.9999999999999649E-2</c:v>
                </c:pt>
                <c:pt idx="95">
                  <c:v>4.9999999999999205E-2</c:v>
                </c:pt>
                <c:pt idx="96">
                  <c:v>4.9999999999999205E-2</c:v>
                </c:pt>
                <c:pt idx="97">
                  <c:v>4.9999999999999649E-2</c:v>
                </c:pt>
                <c:pt idx="98">
                  <c:v>4.9999999999999649E-2</c:v>
                </c:pt>
                <c:pt idx="99">
                  <c:v>4.9999999999999205E-2</c:v>
                </c:pt>
                <c:pt idx="100">
                  <c:v>4.9999999999999205E-2</c:v>
                </c:pt>
                <c:pt idx="101">
                  <c:v>0.05</c:v>
                </c:pt>
                <c:pt idx="102">
                  <c:v>5.0000000000000093E-2</c:v>
                </c:pt>
                <c:pt idx="103">
                  <c:v>5.0000000000000537E-2</c:v>
                </c:pt>
                <c:pt idx="104">
                  <c:v>5.0000000000000093E-2</c:v>
                </c:pt>
                <c:pt idx="105">
                  <c:v>4.9999999999999649E-2</c:v>
                </c:pt>
                <c:pt idx="106">
                  <c:v>5.0000000000000093E-2</c:v>
                </c:pt>
                <c:pt idx="107">
                  <c:v>5.0000000000000537E-2</c:v>
                </c:pt>
                <c:pt idx="108">
                  <c:v>5.0000000000000093E-2</c:v>
                </c:pt>
                <c:pt idx="109">
                  <c:v>4.9999999999999649E-2</c:v>
                </c:pt>
                <c:pt idx="110">
                  <c:v>5.0000000000000093E-2</c:v>
                </c:pt>
                <c:pt idx="111">
                  <c:v>5.0000000000000537E-2</c:v>
                </c:pt>
                <c:pt idx="112">
                  <c:v>5.0000000000000093E-2</c:v>
                </c:pt>
                <c:pt idx="113">
                  <c:v>4.9999999999999649E-2</c:v>
                </c:pt>
                <c:pt idx="114">
                  <c:v>4.9000000000000113E-2</c:v>
                </c:pt>
                <c:pt idx="115">
                  <c:v>4.7000000000000333E-2</c:v>
                </c:pt>
                <c:pt idx="116">
                  <c:v>4.5000000000000109E-2</c:v>
                </c:pt>
                <c:pt idx="117">
                  <c:v>4.300000000000033E-2</c:v>
                </c:pt>
                <c:pt idx="118">
                  <c:v>4.1000000000000106E-2</c:v>
                </c:pt>
                <c:pt idx="119">
                  <c:v>3.9000000000000326E-2</c:v>
                </c:pt>
                <c:pt idx="120">
                  <c:v>3.7000000000000102E-2</c:v>
                </c:pt>
                <c:pt idx="121">
                  <c:v>3.5000000000000323E-2</c:v>
                </c:pt>
                <c:pt idx="122">
                  <c:v>3.3000000000000099E-2</c:v>
                </c:pt>
                <c:pt idx="123">
                  <c:v>3.1000000000000319E-2</c:v>
                </c:pt>
                <c:pt idx="124">
                  <c:v>2.9000000000000095E-2</c:v>
                </c:pt>
                <c:pt idx="125">
                  <c:v>2.7000000000000315E-2</c:v>
                </c:pt>
                <c:pt idx="126">
                  <c:v>2.5000000000000092E-2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6824192"/>
        <c:axId val="89658432"/>
      </c:lineChart>
      <c:catAx>
        <c:axId val="266824192"/>
        <c:scaling>
          <c:orientation val="minMax"/>
        </c:scaling>
        <c:delete val="0"/>
        <c:axPos val="b"/>
        <c:majorTickMark val="out"/>
        <c:minorTickMark val="none"/>
        <c:tickLblPos val="nextTo"/>
        <c:crossAx val="89658432"/>
        <c:crosses val="autoZero"/>
        <c:auto val="1"/>
        <c:lblAlgn val="ctr"/>
        <c:lblOffset val="100"/>
        <c:noMultiLvlLbl val="0"/>
      </c:catAx>
      <c:valAx>
        <c:axId val="89658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668241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7264216972878395E-2"/>
          <c:y val="5.0925925925925923E-2"/>
          <c:w val="0.86829133858267715"/>
          <c:h val="0.83625000000000005"/>
        </c:manualLayout>
      </c:layout>
      <c:lineChart>
        <c:grouping val="standard"/>
        <c:varyColors val="0"/>
        <c:ser>
          <c:idx val="0"/>
          <c:order val="0"/>
          <c:spPr>
            <a:ln w="31750">
              <a:solidFill>
                <a:srgbClr val="002060"/>
              </a:solidFill>
            </a:ln>
          </c:spPr>
          <c:marker>
            <c:symbol val="none"/>
          </c:marker>
          <c:val>
            <c:numRef>
              <c:f>Лист1!$B$1:$B$15</c:f>
              <c:numCache>
                <c:formatCode>General</c:formatCode>
                <c:ptCount val="15"/>
                <c:pt idx="0">
                  <c:v>3</c:v>
                </c:pt>
                <c:pt idx="1">
                  <c:v>2</c:v>
                </c:pt>
                <c:pt idx="2">
                  <c:v>6</c:v>
                </c:pt>
                <c:pt idx="3">
                  <c:v>4</c:v>
                </c:pt>
                <c:pt idx="4">
                  <c:v>2</c:v>
                </c:pt>
                <c:pt idx="5">
                  <c:v>5640</c:v>
                </c:pt>
                <c:pt idx="6">
                  <c:v>2850</c:v>
                </c:pt>
                <c:pt idx="7">
                  <c:v>7436</c:v>
                </c:pt>
                <c:pt idx="8">
                  <c:v>3924</c:v>
                </c:pt>
                <c:pt idx="9">
                  <c:v>6348</c:v>
                </c:pt>
                <c:pt idx="10">
                  <c:v>65</c:v>
                </c:pt>
                <c:pt idx="11">
                  <c:v>128</c:v>
                </c:pt>
                <c:pt idx="12">
                  <c:v>274</c:v>
                </c:pt>
                <c:pt idx="13">
                  <c:v>163</c:v>
                </c:pt>
                <c:pt idx="14">
                  <c:v>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519232"/>
        <c:axId val="47669248"/>
      </c:lineChart>
      <c:catAx>
        <c:axId val="47519232"/>
        <c:scaling>
          <c:orientation val="minMax"/>
        </c:scaling>
        <c:delete val="0"/>
        <c:axPos val="b"/>
        <c:majorTickMark val="out"/>
        <c:minorTickMark val="none"/>
        <c:tickLblPos val="nextTo"/>
        <c:crossAx val="47669248"/>
        <c:crosses val="autoZero"/>
        <c:auto val="1"/>
        <c:lblAlgn val="ctr"/>
        <c:lblOffset val="100"/>
        <c:noMultiLvlLbl val="0"/>
      </c:catAx>
      <c:valAx>
        <c:axId val="47669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519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31750">
              <a:solidFill>
                <a:srgbClr val="002060"/>
              </a:solidFill>
            </a:ln>
          </c:spPr>
          <c:marker>
            <c:symbol val="none"/>
          </c:marker>
          <c:val>
            <c:numRef>
              <c:f>Лист1!$B$1:$B$15</c:f>
              <c:numCache>
                <c:formatCode>General</c:formatCode>
                <c:ptCount val="15"/>
                <c:pt idx="0">
                  <c:v>3</c:v>
                </c:pt>
                <c:pt idx="1">
                  <c:v>2</c:v>
                </c:pt>
                <c:pt idx="2">
                  <c:v>6</c:v>
                </c:pt>
                <c:pt idx="3">
                  <c:v>4</c:v>
                </c:pt>
                <c:pt idx="4">
                  <c:v>2</c:v>
                </c:pt>
                <c:pt idx="5">
                  <c:v>5640</c:v>
                </c:pt>
                <c:pt idx="6">
                  <c:v>2850</c:v>
                </c:pt>
                <c:pt idx="7">
                  <c:v>7436</c:v>
                </c:pt>
                <c:pt idx="8">
                  <c:v>3924</c:v>
                </c:pt>
                <c:pt idx="9">
                  <c:v>6348</c:v>
                </c:pt>
                <c:pt idx="10">
                  <c:v>65</c:v>
                </c:pt>
                <c:pt idx="11">
                  <c:v>128</c:v>
                </c:pt>
                <c:pt idx="12">
                  <c:v>274</c:v>
                </c:pt>
                <c:pt idx="13">
                  <c:v>163</c:v>
                </c:pt>
                <c:pt idx="14">
                  <c:v>82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519744"/>
        <c:axId val="47670976"/>
      </c:lineChart>
      <c:catAx>
        <c:axId val="47519744"/>
        <c:scaling>
          <c:orientation val="minMax"/>
        </c:scaling>
        <c:delete val="0"/>
        <c:axPos val="b"/>
        <c:majorTickMark val="out"/>
        <c:minorTickMark val="none"/>
        <c:tickLblPos val="nextTo"/>
        <c:crossAx val="47670976"/>
        <c:crosses val="autoZero"/>
        <c:auto val="1"/>
        <c:lblAlgn val="ctr"/>
        <c:lblOffset val="100"/>
        <c:noMultiLvlLbl val="0"/>
      </c:catAx>
      <c:valAx>
        <c:axId val="47670976"/>
        <c:scaling>
          <c:logBase val="1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519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429D3-81C5-4DE7-83D0-76B67349ADE2}" type="datetimeFigureOut">
              <a:rPr lang="ru-RU" smtClean="0"/>
              <a:t>18.11.2016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BBC8-F115-44DB-88B6-3D13899754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91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BBC8-F115-44DB-88B6-3D138997545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11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AAD7-AD90-4FFD-BDD9-D493915244D6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27C4-CC15-4A05-A486-66C8C721061D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AB09-D98C-4493-A799-4C26A275C1F3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7DF5C-F9BA-4A38-A2D3-BAB2C0140C46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121A6-B10E-4AD5-997B-EF7BC01FAC98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05AA-6894-4ED4-A487-8249D36A62CD}" type="datetime1">
              <a:rPr lang="ru-RU" smtClean="0"/>
              <a:t>18.11.2016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0BD3-2D29-4761-825B-D53A5336BB70}" type="datetime1">
              <a:rPr lang="ru-RU" smtClean="0"/>
              <a:t>18.11.2016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78959-2924-472D-BA8D-39C86AD06713}" type="datetime1">
              <a:rPr lang="ru-RU" smtClean="0"/>
              <a:t>18.11.2016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18EFE-D93C-48E2-9A4F-1D57E12758C9}" type="datetime1">
              <a:rPr lang="ru-RU" smtClean="0"/>
              <a:t>18.11.2016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BC463-355D-4CCA-95C8-993BA423495E}" type="datetime1">
              <a:rPr lang="ru-RU" smtClean="0"/>
              <a:t>18.11.2016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E63F-2021-41FE-81A2-78B83D8D2193}" type="datetime1">
              <a:rPr lang="ru-RU" smtClean="0"/>
              <a:t>18.11.2016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DB47F6-0056-49B1-A8B1-72B3E9FC917C}" type="datetime1">
              <a:rPr lang="ru-RU" smtClean="0"/>
              <a:t>18.11.2016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BB5FDBA-1D19-4E42-AB2E-8AA3FF33EE4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K_Means_Example_Step_3.svg" TargetMode="External"/><Relationship Id="rId13" Type="http://schemas.openxmlformats.org/officeDocument/2006/relationships/image" Target="../media/image107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106.png"/><Relationship Id="rId17" Type="http://schemas.openxmlformats.org/officeDocument/2006/relationships/image" Target="../media/image55.jpeg"/><Relationship Id="rId2" Type="http://schemas.openxmlformats.org/officeDocument/2006/relationships/image" Target="../media/image4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File:K_Means_Example_Step_2.svg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190.png"/><Relationship Id="rId10" Type="http://schemas.openxmlformats.org/officeDocument/2006/relationships/hyperlink" Target="https://en.wikipedia.org/wiki/File:K_Means_Example_Step_4.svg" TargetMode="External"/><Relationship Id="rId4" Type="http://schemas.openxmlformats.org/officeDocument/2006/relationships/hyperlink" Target="https://en.wikipedia.org/wiki/File:K_Means_Example_Step_1.svg" TargetMode="External"/><Relationship Id="rId9" Type="http://schemas.openxmlformats.org/officeDocument/2006/relationships/image" Target="../media/image52.png"/><Relationship Id="rId14" Type="http://schemas.openxmlformats.org/officeDocument/2006/relationships/image" Target="../media/image18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1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G"/><Relationship Id="rId5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8240550" cy="3716715"/>
          </a:xfrm>
          <a:prstGeom prst="rect">
            <a:avLst/>
          </a:prstGeom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528986" y="5581054"/>
            <a:ext cx="4268858" cy="79208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b="1" dirty="0" smtClean="0">
                <a:solidFill>
                  <a:srgbClr val="2D428F"/>
                </a:solidFill>
              </a:rPr>
              <a:t>Смолин В.С. (</a:t>
            </a:r>
            <a:r>
              <a:rPr lang="en-US" b="1" dirty="0" smtClean="0">
                <a:solidFill>
                  <a:srgbClr val="2D428F"/>
                </a:solidFill>
              </a:rPr>
              <a:t>smolin@keldysh.ru)</a:t>
            </a:r>
            <a:endParaRPr lang="ru-RU" b="1" dirty="0" smtClean="0">
              <a:solidFill>
                <a:srgbClr val="2D428F"/>
              </a:solidFill>
            </a:endParaRPr>
          </a:p>
          <a:p>
            <a:pPr algn="ctr"/>
            <a:r>
              <a:rPr lang="ru-RU" b="1" dirty="0" smtClean="0">
                <a:solidFill>
                  <a:srgbClr val="2D428F"/>
                </a:solidFill>
              </a:rPr>
              <a:t>ИПМ им. М.В. Келдыша РАН</a:t>
            </a:r>
            <a:endParaRPr lang="ru-RU" b="1" dirty="0">
              <a:solidFill>
                <a:srgbClr val="2D428F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1335" y="116632"/>
            <a:ext cx="8712968" cy="1800200"/>
          </a:xfrm>
        </p:spPr>
        <p:txBody>
          <a:bodyPr/>
          <a:lstStyle/>
          <a:p>
            <a:pPr marL="182880" indent="0" algn="ctr">
              <a:buNone/>
            </a:pPr>
            <a:r>
              <a:rPr lang="ru-RU" sz="3600" dirty="0" smtClean="0">
                <a:solidFill>
                  <a:srgbClr val="2D428F"/>
                </a:solidFill>
              </a:rPr>
              <a:t>Табличное </a:t>
            </a:r>
            <a:r>
              <a:rPr lang="ru-RU" sz="3600" dirty="0">
                <a:solidFill>
                  <a:srgbClr val="2D428F"/>
                </a:solidFill>
              </a:rPr>
              <a:t>представление и интерполирование </a:t>
            </a:r>
            <a:r>
              <a:rPr lang="ru-RU" sz="3600" dirty="0" smtClean="0">
                <a:solidFill>
                  <a:srgbClr val="2D428F"/>
                </a:solidFill>
              </a:rPr>
              <a:t>функций </a:t>
            </a:r>
            <a:br>
              <a:rPr lang="ru-RU" sz="3600" dirty="0" smtClean="0">
                <a:solidFill>
                  <a:srgbClr val="2D428F"/>
                </a:solidFill>
              </a:rPr>
            </a:br>
            <a:r>
              <a:rPr lang="ru-RU" sz="3600" dirty="0" err="1" smtClean="0">
                <a:solidFill>
                  <a:srgbClr val="2D428F"/>
                </a:solidFill>
              </a:rPr>
              <a:t>нейросетями</a:t>
            </a:r>
            <a:endParaRPr lang="ru-RU" sz="3600" dirty="0">
              <a:solidFill>
                <a:srgbClr val="2D428F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148064" y="6309320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4211960" y="6309320"/>
            <a:ext cx="1828800" cy="365125"/>
          </a:xfrm>
        </p:spPr>
        <p:txBody>
          <a:bodyPr/>
          <a:lstStyle/>
          <a:p>
            <a:fld id="{3BB5FDBA-1D19-4E42-AB2E-8AA3FF33EE41}" type="slidenum">
              <a:rPr lang="ru-RU" smtClean="0"/>
              <a:t>1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66246" y="5805264"/>
            <a:ext cx="3020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18 ноября 2016 г.</a:t>
            </a:r>
            <a:endParaRPr lang="ru-RU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961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10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43582" y="448260"/>
            <a:ext cx="78838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Успехи </a:t>
            </a:r>
            <a:r>
              <a:rPr lang="ru-RU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сетей глубокого </a:t>
            </a:r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обучения</a:t>
            </a:r>
            <a:endParaRPr lang="ru-RU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868144" y="1059819"/>
            <a:ext cx="30200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Успехи ИИ с использованием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нейросетей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глубокого обучения за последние 5 лет заметно изменили характер роста результатов в решении задач распознавания сложных сигналов (изображения, устная речь, рукописный текст).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93" name="Прямая со стрелкой 92"/>
          <p:cNvCxnSpPr/>
          <p:nvPr/>
        </p:nvCxnSpPr>
        <p:spPr>
          <a:xfrm flipV="1">
            <a:off x="420519" y="945853"/>
            <a:ext cx="0" cy="2584541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/>
          <p:cNvCxnSpPr/>
          <p:nvPr/>
        </p:nvCxnSpPr>
        <p:spPr>
          <a:xfrm>
            <a:off x="420519" y="3530394"/>
            <a:ext cx="5328592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>
            <a:off x="420519" y="1265970"/>
            <a:ext cx="532859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420519" y="1504616"/>
            <a:ext cx="5328592" cy="0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/>
          <p:nvPr/>
        </p:nvCxnSpPr>
        <p:spPr>
          <a:xfrm>
            <a:off x="420519" y="2416057"/>
            <a:ext cx="5328592" cy="0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708551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/>
          <p:nvPr/>
        </p:nvCxnSpPr>
        <p:spPr>
          <a:xfrm>
            <a:off x="1284615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>
            <a:off x="1284615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/>
          <p:nvPr/>
        </p:nvCxnSpPr>
        <p:spPr>
          <a:xfrm>
            <a:off x="1860679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/>
          <p:cNvCxnSpPr/>
          <p:nvPr/>
        </p:nvCxnSpPr>
        <p:spPr>
          <a:xfrm>
            <a:off x="2436743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/>
          <p:nvPr/>
        </p:nvCxnSpPr>
        <p:spPr>
          <a:xfrm>
            <a:off x="3012807" y="3413780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/>
          <p:cNvCxnSpPr/>
          <p:nvPr/>
        </p:nvCxnSpPr>
        <p:spPr>
          <a:xfrm>
            <a:off x="3012807" y="3411072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/>
          <p:cNvCxnSpPr/>
          <p:nvPr/>
        </p:nvCxnSpPr>
        <p:spPr>
          <a:xfrm>
            <a:off x="3588871" y="3411072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единительная линия 139"/>
          <p:cNvCxnSpPr/>
          <p:nvPr/>
        </p:nvCxnSpPr>
        <p:spPr>
          <a:xfrm>
            <a:off x="4153487" y="3424155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>
            <a:off x="4729551" y="3424155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единительная линия 141"/>
          <p:cNvCxnSpPr/>
          <p:nvPr/>
        </p:nvCxnSpPr>
        <p:spPr>
          <a:xfrm>
            <a:off x="5173047" y="3424155"/>
            <a:ext cx="0" cy="238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40587" y="3608970"/>
            <a:ext cx="5115503" cy="340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1940    1950    1960    1970   1980    1990    2000   2010  2016</a:t>
            </a:r>
            <a:endParaRPr lang="ru-RU" sz="1400" dirty="0"/>
          </a:p>
        </p:txBody>
      </p:sp>
      <p:sp>
        <p:nvSpPr>
          <p:cNvPr id="144" name="Полилиния 143"/>
          <p:cNvSpPr/>
          <p:nvPr/>
        </p:nvSpPr>
        <p:spPr>
          <a:xfrm rot="21423979">
            <a:off x="1569089" y="1446820"/>
            <a:ext cx="3641024" cy="1098541"/>
          </a:xfrm>
          <a:custGeom>
            <a:avLst/>
            <a:gdLst>
              <a:gd name="connsiteX0" fmla="*/ 0 w 3817088"/>
              <a:gd name="connsiteY0" fmla="*/ 1052623 h 1052623"/>
              <a:gd name="connsiteX1" fmla="*/ 978195 w 3817088"/>
              <a:gd name="connsiteY1" fmla="*/ 967563 h 1052623"/>
              <a:gd name="connsiteX2" fmla="*/ 2200940 w 3817088"/>
              <a:gd name="connsiteY2" fmla="*/ 861237 h 1052623"/>
              <a:gd name="connsiteX3" fmla="*/ 3125972 w 3817088"/>
              <a:gd name="connsiteY3" fmla="*/ 861237 h 1052623"/>
              <a:gd name="connsiteX4" fmla="*/ 3476847 w 3817088"/>
              <a:gd name="connsiteY4" fmla="*/ 754912 h 1052623"/>
              <a:gd name="connsiteX5" fmla="*/ 3817088 w 3817088"/>
              <a:gd name="connsiteY5" fmla="*/ 0 h 105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7088" h="1052623">
                <a:moveTo>
                  <a:pt x="0" y="1052623"/>
                </a:moveTo>
                <a:lnTo>
                  <a:pt x="978195" y="967563"/>
                </a:lnTo>
                <a:cubicBezTo>
                  <a:pt x="1345018" y="935665"/>
                  <a:pt x="1842977" y="878958"/>
                  <a:pt x="2200940" y="861237"/>
                </a:cubicBezTo>
                <a:cubicBezTo>
                  <a:pt x="2558903" y="843516"/>
                  <a:pt x="2913321" y="878958"/>
                  <a:pt x="3125972" y="861237"/>
                </a:cubicBezTo>
                <a:cubicBezTo>
                  <a:pt x="3338623" y="843516"/>
                  <a:pt x="3361661" y="898451"/>
                  <a:pt x="3476847" y="754912"/>
                </a:cubicBezTo>
                <a:cubicBezTo>
                  <a:pt x="3592033" y="611373"/>
                  <a:pt x="3728484" y="173665"/>
                  <a:pt x="3817088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TextBox 144"/>
          <p:cNvSpPr txBox="1"/>
          <p:nvPr/>
        </p:nvSpPr>
        <p:spPr>
          <a:xfrm>
            <a:off x="4551" y="2238123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50%</a:t>
            </a:r>
            <a:endParaRPr lang="ru-RU" sz="1400" dirty="0"/>
          </a:p>
        </p:txBody>
      </p:sp>
      <p:sp>
        <p:nvSpPr>
          <p:cNvPr id="146" name="TextBox 145"/>
          <p:cNvSpPr txBox="1"/>
          <p:nvPr/>
        </p:nvSpPr>
        <p:spPr>
          <a:xfrm>
            <a:off x="4551" y="1350727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90%</a:t>
            </a:r>
            <a:endParaRPr lang="ru-RU" sz="1400" dirty="0"/>
          </a:p>
        </p:txBody>
      </p:sp>
      <p:cxnSp>
        <p:nvCxnSpPr>
          <p:cNvPr id="147" name="Прямая соединительная линия 146"/>
          <p:cNvCxnSpPr/>
          <p:nvPr/>
        </p:nvCxnSpPr>
        <p:spPr>
          <a:xfrm>
            <a:off x="440587" y="1446051"/>
            <a:ext cx="5328592" cy="0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330119" y="1207471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Уровень человека</a:t>
            </a:r>
            <a:endParaRPr lang="ru-RU" sz="1400" dirty="0"/>
          </a:p>
        </p:txBody>
      </p:sp>
      <p:sp>
        <p:nvSpPr>
          <p:cNvPr id="149" name="TextBox 148"/>
          <p:cNvSpPr txBox="1"/>
          <p:nvPr/>
        </p:nvSpPr>
        <p:spPr>
          <a:xfrm>
            <a:off x="485773" y="4077469"/>
            <a:ext cx="85278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Каждый месяц приносит новости о расширении области применимости систем ИИ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с использованием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нейросетей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глубокого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обучения. 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Принципиальным отличием таких систем от «классического» ИИ является их способность самостоятельно формировать признаки сложных сигналов, на основе которых принимаются решения.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Основным недостатком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систем ИИ с использованием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нейросетей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глубокого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обучения указывают отсутствие теории, объясняющей эффективность алгоритма их работы.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-85270" y="1112081"/>
            <a:ext cx="575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100%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4385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439320"/>
            <a:ext cx="884741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Парадоксы </a:t>
            </a:r>
            <a:r>
              <a:rPr lang="ru-RU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сетей глубокого </a:t>
            </a:r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обучения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(что не понятно в их работе)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425887"/>
            <a:ext cx="903840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solidFill>
                  <a:srgbClr val="002060"/>
                </a:solidFill>
              </a:rPr>
              <a:t>Проклятие размерности – как удаётся таблично представить сложные функции для крайне </a:t>
            </a:r>
            <a:r>
              <a:rPr lang="ru-RU" sz="2200" b="1" dirty="0" err="1" smtClean="0">
                <a:solidFill>
                  <a:srgbClr val="002060"/>
                </a:solidFill>
              </a:rPr>
              <a:t>высокоразмерных</a:t>
            </a:r>
            <a:r>
              <a:rPr lang="ru-RU" sz="2200" b="1" dirty="0" smtClean="0">
                <a:solidFill>
                  <a:srgbClr val="002060"/>
                </a:solidFill>
              </a:rPr>
              <a:t> векторных преобразований на ограниченной по числу элементов сети?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solidFill>
                  <a:srgbClr val="002060"/>
                </a:solidFill>
              </a:rPr>
              <a:t>Зачем нужно проводить многослойное преобразование, если каждый слой способен осуществлять нелинейное преобразование?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solidFill>
                  <a:srgbClr val="002060"/>
                </a:solidFill>
              </a:rPr>
              <a:t>Почему более эффективно проводить усложнение сети «вглубь» (увеличение числа слоёв), чем «вширь»(увеличение числа элементов в слое?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200" b="1" dirty="0" smtClean="0">
                <a:solidFill>
                  <a:srgbClr val="002060"/>
                </a:solidFill>
              </a:rPr>
              <a:t>Почему простой градиентный спуск оказывается неэффективным для многослойной модели и необходимо использовать ряд эвристических методов для успешного решения задач?</a:t>
            </a:r>
            <a:endParaRPr lang="ru-RU" sz="2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12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47742" y="539102"/>
            <a:ext cx="64828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Основные 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свойства </a:t>
            </a:r>
            <a:r>
              <a:rPr lang="ru-RU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нейросетей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68760"/>
            <a:ext cx="87129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i="1" dirty="0" smtClean="0">
                <a:solidFill>
                  <a:srgbClr val="092563"/>
                </a:solidFill>
              </a:rPr>
              <a:t>Линейно-нелинейные свойства формального нейрона;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i="1" dirty="0">
                <a:solidFill>
                  <a:srgbClr val="092563"/>
                </a:solidFill>
              </a:rPr>
              <a:t>Линейно-нелинейные свойства </a:t>
            </a:r>
            <a:r>
              <a:rPr lang="ru-RU" sz="3200" b="1" i="1" dirty="0" smtClean="0">
                <a:solidFill>
                  <a:srgbClr val="092563"/>
                </a:solidFill>
              </a:rPr>
              <a:t>нейронного </a:t>
            </a:r>
            <a:r>
              <a:rPr lang="ru-RU" sz="3200" b="1" i="1" dirty="0">
                <a:solidFill>
                  <a:srgbClr val="092563"/>
                </a:solidFill>
              </a:rPr>
              <a:t>слоя;</a:t>
            </a:r>
            <a:endParaRPr lang="ru-RU" sz="3200" b="1" i="1" dirty="0" smtClean="0">
              <a:solidFill>
                <a:srgbClr val="0925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i="1" dirty="0">
                <a:solidFill>
                  <a:srgbClr val="092563"/>
                </a:solidFill>
              </a:rPr>
              <a:t>Гиперплоскость или кусочно-линейная </a:t>
            </a:r>
            <a:r>
              <a:rPr lang="ru-RU" sz="3200" b="1" i="1" dirty="0" smtClean="0">
                <a:solidFill>
                  <a:srgbClr val="092563"/>
                </a:solidFill>
              </a:rPr>
              <a:t>интерполяция?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i="1" dirty="0">
                <a:solidFill>
                  <a:srgbClr val="092563"/>
                </a:solidFill>
              </a:rPr>
              <a:t>Конкурентная активность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i="1" dirty="0" smtClean="0">
                <a:solidFill>
                  <a:srgbClr val="092563"/>
                </a:solidFill>
              </a:rPr>
              <a:t>Картирование</a:t>
            </a:r>
            <a:endParaRPr lang="ru-RU" sz="3200" b="1" i="1" dirty="0">
              <a:solidFill>
                <a:srgbClr val="0925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5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68316" y="476672"/>
            <a:ext cx="86853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Линейно-нелинейные </a:t>
            </a:r>
            <a:r>
              <a:rPr lang="ru-RU" sz="2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св-ва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формального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нейрона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62702" y="3789040"/>
                <a:ext cx="3481298" cy="1920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800" i="1" dirty="0">
                  <a:solidFill>
                    <a:srgbClr val="002060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=</a:t>
                </a:r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sz="2800" dirty="0">
                    <a:solidFill>
                      <a:srgbClr val="002060"/>
                    </a:solidFill>
                  </a:rPr>
                  <a:t>(0,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2060"/>
                        </a:solidFill>
                        <a:latin typeface="Cambria Math"/>
                      </a:rPr>
                      <m:t>f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  <a:endParaRPr lang="ru-RU" sz="2800" dirty="0" smtClean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=</a:t>
                </a:r>
                <a:r>
                  <a:rPr lang="en-US" sz="28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sz="2800" dirty="0">
                    <a:solidFill>
                      <a:srgbClr val="002060"/>
                    </a:solidFill>
                  </a:rPr>
                  <a:t>(0,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)</a:t>
                </a:r>
                <a:r>
                  <a:rPr lang="ru-RU" sz="2800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2060"/>
                        </a:solidFill>
                        <a:latin typeface="Cambria Math"/>
                      </a:rPr>
                      <m:t>𝑅𝑒𝐿𝑈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ru-RU" sz="2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ru-RU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∗</m:t>
                        </m:r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L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i="1" dirty="0"/>
                  <a:t>	</a:t>
                </a:r>
                <a:r>
                  <a:rPr lang="en-US" sz="2800" i="1" dirty="0" smtClean="0"/>
                  <a:t>	 </a:t>
                </a:r>
                <a:endParaRPr lang="ru-RU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702" y="3789040"/>
                <a:ext cx="3481298" cy="1920398"/>
              </a:xfrm>
              <a:prstGeom prst="rect">
                <a:avLst/>
              </a:prstGeom>
              <a:blipFill rotWithShape="1">
                <a:blip r:embed="rId2"/>
                <a:stretch>
                  <a:fillRect t="-3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97359"/>
            <a:ext cx="5468736" cy="4877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219" y="5857813"/>
            <a:ext cx="519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50000"/>
                  </a:schemeClr>
                </a:solidFill>
              </a:rPr>
              <a:t>«Строка» табличного представления функции»</a:t>
            </a:r>
            <a:endParaRPr lang="ru-R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229" y="997359"/>
            <a:ext cx="2962200" cy="24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96320" y="476672"/>
            <a:ext cx="78293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Линейно-нелинейные </a:t>
            </a:r>
            <a:r>
              <a:rPr lang="ru-RU" sz="2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св-ва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нейронного слоя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066" y="869475"/>
                <a:ext cx="8581260" cy="878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i="1" dirty="0" smtClean="0">
                    <a:solidFill>
                      <a:srgbClr val="002060"/>
                    </a:solidFill>
                  </a:rPr>
                  <a:t>Линейные свойства: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2060"/>
                            </a:solidFill>
                          </a:rPr>
                          <m:t>=</m:t>
                        </m:r>
                        <m:r>
                          <a:rPr lang="ru-RU" sz="2400" b="0" i="1" dirty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000" dirty="0">
                        <a:solidFill>
                          <a:srgbClr val="002060"/>
                        </a:solidFill>
                      </a:rPr>
                      <m:t>=</m:t>
                    </m:r>
                    <m:r>
                      <m:rPr>
                        <m:nor/>
                      </m:rPr>
                      <a:rPr lang="ru-RU" sz="2000" b="0" i="0" dirty="0" smtClean="0">
                        <a:solidFill>
                          <a:srgbClr val="002060"/>
                        </a:solidFill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b="1" i="1" smtClean="0">
                        <a:solidFill>
                          <a:srgbClr val="002060"/>
                        </a:solidFill>
                        <a:latin typeface="Cambria Math"/>
                      </a:rPr>
                      <m:t>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𝑶</m:t>
                        </m:r>
                      </m:e>
                    </m:acc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/>
                      </a:rPr>
                      <m:t>;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𝑩</m:t>
                        </m:r>
                      </m:e>
                    </m:acc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}</m:t>
                    </m:r>
                  </m:oMath>
                </a14:m>
                <a:endParaRPr lang="ru-RU" sz="2400" b="1" i="1" dirty="0"/>
              </a:p>
              <a:p>
                <a:endParaRPr lang="ru-RU" sz="2400" b="1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6" y="869475"/>
                <a:ext cx="8581260" cy="878702"/>
              </a:xfrm>
              <a:prstGeom prst="rect">
                <a:avLst/>
              </a:prstGeom>
              <a:blipFill rotWithShape="1">
                <a:blip r:embed="rId2"/>
                <a:stretch>
                  <a:fillRect l="-1136" t="-6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Блок-схема: узел 41"/>
          <p:cNvSpPr/>
          <p:nvPr/>
        </p:nvSpPr>
        <p:spPr>
          <a:xfrm>
            <a:off x="150308" y="2261020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Блок-схема: узел 42"/>
          <p:cNvSpPr/>
          <p:nvPr/>
        </p:nvSpPr>
        <p:spPr>
          <a:xfrm>
            <a:off x="1302436" y="1954883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Блок-схема: узел 43"/>
          <p:cNvSpPr/>
          <p:nvPr/>
        </p:nvSpPr>
        <p:spPr>
          <a:xfrm>
            <a:off x="1302436" y="2616089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узел 44"/>
          <p:cNvSpPr/>
          <p:nvPr/>
        </p:nvSpPr>
        <p:spPr>
          <a:xfrm>
            <a:off x="2451563" y="2261020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V="1">
            <a:off x="1731483" y="2456387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>
            <a:endCxn id="43" idx="2"/>
          </p:cNvCxnSpPr>
          <p:nvPr/>
        </p:nvCxnSpPr>
        <p:spPr>
          <a:xfrm flipV="1">
            <a:off x="582356" y="2138565"/>
            <a:ext cx="720080" cy="27552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43" idx="6"/>
            <a:endCxn id="45" idx="2"/>
          </p:cNvCxnSpPr>
          <p:nvPr/>
        </p:nvCxnSpPr>
        <p:spPr>
          <a:xfrm>
            <a:off x="1734484" y="2138565"/>
            <a:ext cx="717079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>
            <a:endCxn id="44" idx="2"/>
          </p:cNvCxnSpPr>
          <p:nvPr/>
        </p:nvCxnSpPr>
        <p:spPr>
          <a:xfrm>
            <a:off x="585357" y="2435655"/>
            <a:ext cx="717079" cy="36411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4466" y="2711902"/>
                <a:ext cx="41389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66" y="2711902"/>
                <a:ext cx="413896" cy="4029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584572" y="2718701"/>
                <a:ext cx="39946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572" y="2718701"/>
                <a:ext cx="399468" cy="4029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588530" y="2849970"/>
                <a:ext cx="421910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𝑶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530" y="2849970"/>
                <a:ext cx="421910" cy="404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Блок-схема: узел 52"/>
          <p:cNvSpPr/>
          <p:nvPr/>
        </p:nvSpPr>
        <p:spPr>
          <a:xfrm>
            <a:off x="889884" y="3920181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узел 53"/>
          <p:cNvSpPr/>
          <p:nvPr/>
        </p:nvSpPr>
        <p:spPr>
          <a:xfrm>
            <a:off x="2042012" y="3614044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54"/>
          <p:cNvSpPr/>
          <p:nvPr/>
        </p:nvSpPr>
        <p:spPr>
          <a:xfrm>
            <a:off x="2042012" y="4275250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Блок-схема: узел 55"/>
          <p:cNvSpPr/>
          <p:nvPr/>
        </p:nvSpPr>
        <p:spPr>
          <a:xfrm>
            <a:off x="3191139" y="3920181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 flipV="1">
            <a:off x="2471059" y="4115548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3" idx="6"/>
            <a:endCxn id="54" idx="2"/>
          </p:cNvCxnSpPr>
          <p:nvPr/>
        </p:nvCxnSpPr>
        <p:spPr>
          <a:xfrm flipV="1">
            <a:off x="1321932" y="3797726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>
            <a:stCxn id="54" idx="6"/>
            <a:endCxn id="56" idx="2"/>
          </p:cNvCxnSpPr>
          <p:nvPr/>
        </p:nvCxnSpPr>
        <p:spPr>
          <a:xfrm>
            <a:off x="2474060" y="3797726"/>
            <a:ext cx="717079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>
            <a:stCxn id="53" idx="6"/>
            <a:endCxn id="55" idx="2"/>
          </p:cNvCxnSpPr>
          <p:nvPr/>
        </p:nvCxnSpPr>
        <p:spPr>
          <a:xfrm>
            <a:off x="1321932" y="4103864"/>
            <a:ext cx="720080" cy="35506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Блок-схема: узел 60"/>
          <p:cNvSpPr/>
          <p:nvPr/>
        </p:nvSpPr>
        <p:spPr>
          <a:xfrm>
            <a:off x="895744" y="5132504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Блок-схема: узел 61"/>
          <p:cNvSpPr/>
          <p:nvPr/>
        </p:nvSpPr>
        <p:spPr>
          <a:xfrm>
            <a:off x="2047872" y="4826367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Блок-схема: узел 62"/>
          <p:cNvSpPr/>
          <p:nvPr/>
        </p:nvSpPr>
        <p:spPr>
          <a:xfrm>
            <a:off x="2047872" y="5487573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63"/>
          <p:cNvSpPr/>
          <p:nvPr/>
        </p:nvSpPr>
        <p:spPr>
          <a:xfrm>
            <a:off x="3196999" y="5132504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 flipV="1">
            <a:off x="2476919" y="5327871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>
            <a:endCxn id="62" idx="2"/>
          </p:cNvCxnSpPr>
          <p:nvPr/>
        </p:nvCxnSpPr>
        <p:spPr>
          <a:xfrm flipV="1">
            <a:off x="1327792" y="5010049"/>
            <a:ext cx="720080" cy="27552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>
            <a:stCxn id="62" idx="6"/>
            <a:endCxn id="64" idx="2"/>
          </p:cNvCxnSpPr>
          <p:nvPr/>
        </p:nvCxnSpPr>
        <p:spPr>
          <a:xfrm>
            <a:off x="2479920" y="5010049"/>
            <a:ext cx="717079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>
            <a:endCxn id="63" idx="2"/>
          </p:cNvCxnSpPr>
          <p:nvPr/>
        </p:nvCxnSpPr>
        <p:spPr>
          <a:xfrm>
            <a:off x="1330793" y="5307139"/>
            <a:ext cx="717079" cy="36411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>
            <a:stCxn id="61" idx="6"/>
          </p:cNvCxnSpPr>
          <p:nvPr/>
        </p:nvCxnSpPr>
        <p:spPr>
          <a:xfrm flipV="1">
            <a:off x="1327792" y="4465938"/>
            <a:ext cx="720080" cy="85024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>
            <a:stCxn id="61" idx="6"/>
            <a:endCxn id="54" idx="2"/>
          </p:cNvCxnSpPr>
          <p:nvPr/>
        </p:nvCxnSpPr>
        <p:spPr>
          <a:xfrm flipV="1">
            <a:off x="1327792" y="3797726"/>
            <a:ext cx="714220" cy="151846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>
            <a:stCxn id="53" idx="6"/>
          </p:cNvCxnSpPr>
          <p:nvPr/>
        </p:nvCxnSpPr>
        <p:spPr>
          <a:xfrm>
            <a:off x="1321932" y="4103864"/>
            <a:ext cx="725940" cy="88943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>
            <a:stCxn id="53" idx="6"/>
            <a:endCxn id="63" idx="2"/>
          </p:cNvCxnSpPr>
          <p:nvPr/>
        </p:nvCxnSpPr>
        <p:spPr>
          <a:xfrm>
            <a:off x="1321932" y="4103864"/>
            <a:ext cx="725940" cy="156739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>
            <a:endCxn id="64" idx="2"/>
          </p:cNvCxnSpPr>
          <p:nvPr/>
        </p:nvCxnSpPr>
        <p:spPr>
          <a:xfrm>
            <a:off x="2452925" y="4425769"/>
            <a:ext cx="744074" cy="89041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>
            <a:endCxn id="64" idx="2"/>
          </p:cNvCxnSpPr>
          <p:nvPr/>
        </p:nvCxnSpPr>
        <p:spPr>
          <a:xfrm>
            <a:off x="2464922" y="3780268"/>
            <a:ext cx="732077" cy="153591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endCxn id="56" idx="2"/>
          </p:cNvCxnSpPr>
          <p:nvPr/>
        </p:nvCxnSpPr>
        <p:spPr>
          <a:xfrm flipV="1">
            <a:off x="2483035" y="4103864"/>
            <a:ext cx="708104" cy="906185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>
            <a:endCxn id="56" idx="2"/>
          </p:cNvCxnSpPr>
          <p:nvPr/>
        </p:nvCxnSpPr>
        <p:spPr>
          <a:xfrm flipV="1">
            <a:off x="2471592" y="4103864"/>
            <a:ext cx="719547" cy="1530145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358442" y="1981546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81" name="TextBox 80"/>
          <p:cNvSpPr txBox="1"/>
          <p:nvPr/>
        </p:nvSpPr>
        <p:spPr>
          <a:xfrm>
            <a:off x="1358442" y="2642752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2104789" y="3646389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83" name="TextBox 82"/>
          <p:cNvSpPr txBox="1"/>
          <p:nvPr/>
        </p:nvSpPr>
        <p:spPr>
          <a:xfrm>
            <a:off x="2094680" y="4308919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84" name="TextBox 83"/>
          <p:cNvSpPr txBox="1"/>
          <p:nvPr/>
        </p:nvSpPr>
        <p:spPr>
          <a:xfrm>
            <a:off x="2110649" y="5514237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85" name="TextBox 84"/>
          <p:cNvSpPr txBox="1"/>
          <p:nvPr/>
        </p:nvSpPr>
        <p:spPr>
          <a:xfrm>
            <a:off x="2096138" y="4864926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86" name="TextBox 85"/>
          <p:cNvSpPr txBox="1"/>
          <p:nvPr/>
        </p:nvSpPr>
        <p:spPr>
          <a:xfrm>
            <a:off x="48391" y="3153974"/>
            <a:ext cx="3687228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Сеть: 1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вх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., 2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внутр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., 1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вых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эл-т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0310" y="6173021"/>
            <a:ext cx="3720890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Сеть 2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вх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., 4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внутр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., 2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вых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эл-та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55444" y="1380220"/>
                <a:ext cx="5761633" cy="551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m:rPr>
                        <m:nor/>
                      </m:rPr>
                      <a:rPr lang="en-US" sz="2400" b="1" dirty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𝑶</m:t>
                        </m:r>
                      </m:e>
                    </m:acc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𝐲</m:t>
                        </m:r>
                      </m:sub>
                    </m:sSub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0" dirty="0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en-US" sz="2400" b="1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rgbClr val="002060"/>
                        </a:solidFill>
                        <a:latin typeface="Cambria Math"/>
                      </a:rPr>
                      <m:t>M</m:t>
                    </m:r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𝑩</m:t>
                        </m:r>
                      </m:e>
                    </m:acc>
                    <m:r>
                      <a:rPr lang="ru-RU" sz="2400" b="1" i="1">
                        <a:solidFill>
                          <a:srgbClr val="002060"/>
                        </a:solidFill>
                        <a:latin typeface="Cambria Math"/>
                        <a:sym typeface="Symbol"/>
                      </a:rPr>
                      <m:t>)</m:t>
                    </m:r>
                    <m:sSub>
                      <m:sSubPr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𝐌</m:t>
                        </m:r>
                      </m:e>
                      <m:sub>
                        <m:r>
                          <a:rPr lang="en-US" sz="2400" b="1">
                            <a:solidFill>
                              <a:srgbClr val="002060"/>
                            </a:solidFill>
                            <a:latin typeface="Cambria Math"/>
                          </a:rPr>
                          <m:t>𝐲</m:t>
                        </m:r>
                      </m:sub>
                    </m:sSub>
                  </m:oMath>
                </a14:m>
                <a:r>
                  <a:rPr lang="ru-RU" sz="2400" b="1" dirty="0" smtClean="0">
                    <a:solidFill>
                      <a:srgbClr val="002060"/>
                    </a:solidFill>
                  </a:rPr>
                  <a:t>)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𝒚</m:t>
                        </m:r>
                      </m:sub>
                    </m:sSub>
                    <m:r>
                      <m:rPr>
                        <m:nor/>
                      </m:rPr>
                      <a:rPr lang="en-US" sz="2400" b="1" dirty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44" y="1380220"/>
                <a:ext cx="5761633" cy="551305"/>
              </a:xfrm>
              <a:prstGeom prst="rect">
                <a:avLst/>
              </a:prstGeom>
              <a:blipFill rotWithShape="1">
                <a:blip r:embed="rId6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759340" y="2765203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 Math"/>
              </a:rPr>
              <a:t>M</a:t>
            </a:r>
            <a:endParaRPr lang="ru-RU" b="1" dirty="0">
              <a:solidFill>
                <a:srgbClr val="002060"/>
              </a:solidFill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970442" y="2663766"/>
                <a:ext cx="574132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442" y="2663766"/>
                <a:ext cx="574132" cy="394788"/>
              </a:xfrm>
              <a:prstGeom prst="rect">
                <a:avLst/>
              </a:prstGeom>
              <a:blipFill rotWithShape="1"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970002" y="5656246"/>
                <a:ext cx="41389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02" y="5656246"/>
                <a:ext cx="413896" cy="4029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330108" y="5663045"/>
                <a:ext cx="39946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08" y="5663045"/>
                <a:ext cx="399468" cy="4029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334066" y="5794314"/>
                <a:ext cx="421910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𝑶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066" y="5794314"/>
                <a:ext cx="421910" cy="40479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1504876" y="570954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 Math"/>
              </a:rPr>
              <a:t>M</a:t>
            </a:r>
            <a:endParaRPr lang="ru-RU" b="1" dirty="0">
              <a:solidFill>
                <a:srgbClr val="002060"/>
              </a:solidFill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2715978" y="5608110"/>
                <a:ext cx="574132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978" y="5608110"/>
                <a:ext cx="574132" cy="394788"/>
              </a:xfrm>
              <a:prstGeom prst="rect">
                <a:avLst/>
              </a:prstGeom>
              <a:blipFill rotWithShape="1"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835220" y="1920254"/>
                <a:ext cx="5976664" cy="590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∗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𝐌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𝐲</m:t>
                          </m:r>
                        </m:sub>
                      </m:sSub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</m:acc>
                      <m:sSub>
                        <m:sSub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𝐲</m:t>
                          </m:r>
                        </m:sub>
                      </m:sSub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𝒚</m:t>
                          </m:r>
                        </m:sub>
                      </m:sSub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∗</m:t>
                      </m:r>
                      <m:sSubSup>
                        <m:sSubSup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𝒚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𝒄</m:t>
                          </m:r>
                        </m:sup>
                      </m:sSubSup>
                      <m:r>
                        <a:rPr lang="ru-RU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𝑩</m:t>
                              </m:r>
                            </m:e>
                          </m:acc>
                        </m:e>
                        <m:sub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𝒚</m:t>
                          </m:r>
                        </m:sub>
                        <m:sup>
                          <m: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𝒄</m:t>
                          </m:r>
                        </m:sup>
                      </m:sSubSup>
                    </m:oMath>
                  </m:oMathPara>
                </a14:m>
                <a:endParaRPr lang="ru-RU" sz="2400" b="1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220" y="1920254"/>
                <a:ext cx="5976664" cy="5903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Блок-схема: узел 97"/>
          <p:cNvSpPr/>
          <p:nvPr/>
        </p:nvSpPr>
        <p:spPr>
          <a:xfrm>
            <a:off x="110310" y="4520195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9" name="Прямая соединительная линия 98"/>
          <p:cNvCxnSpPr>
            <a:endCxn id="53" idx="3"/>
          </p:cNvCxnSpPr>
          <p:nvPr/>
        </p:nvCxnSpPr>
        <p:spPr>
          <a:xfrm flipV="1">
            <a:off x="542358" y="4233747"/>
            <a:ext cx="410798" cy="43951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>
            <a:endCxn id="61" idx="1"/>
          </p:cNvCxnSpPr>
          <p:nvPr/>
        </p:nvCxnSpPr>
        <p:spPr>
          <a:xfrm>
            <a:off x="545359" y="4694830"/>
            <a:ext cx="413657" cy="49147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 стрелкой 105"/>
          <p:cNvCxnSpPr/>
          <p:nvPr/>
        </p:nvCxnSpPr>
        <p:spPr>
          <a:xfrm flipV="1">
            <a:off x="4213791" y="3248452"/>
            <a:ext cx="0" cy="319779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 стрелкой 106"/>
          <p:cNvCxnSpPr/>
          <p:nvPr/>
        </p:nvCxnSpPr>
        <p:spPr>
          <a:xfrm>
            <a:off x="4213791" y="5832993"/>
            <a:ext cx="3960440" cy="1531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728275" y="5927135"/>
                <a:ext cx="476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275" y="5927135"/>
                <a:ext cx="476797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Прямая со стрелкой 110"/>
          <p:cNvCxnSpPr/>
          <p:nvPr/>
        </p:nvCxnSpPr>
        <p:spPr>
          <a:xfrm flipV="1">
            <a:off x="4213791" y="5071242"/>
            <a:ext cx="2103286" cy="76940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5717214" y="4676284"/>
                <a:ext cx="482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214" y="4676284"/>
                <a:ext cx="482120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4213791" y="3167137"/>
                <a:ext cx="451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91" y="3167137"/>
                <a:ext cx="451086" cy="369332"/>
              </a:xfrm>
              <a:prstGeom prst="rect">
                <a:avLst/>
              </a:prstGeom>
              <a:blipFill rotWithShape="1"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Прямая соединительная линия 118"/>
          <p:cNvCxnSpPr/>
          <p:nvPr/>
        </p:nvCxnSpPr>
        <p:spPr>
          <a:xfrm flipV="1">
            <a:off x="4213791" y="4287546"/>
            <a:ext cx="1870377" cy="1824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 flipV="1">
            <a:off x="4213791" y="5258427"/>
            <a:ext cx="3752882" cy="853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/>
          <p:nvPr/>
        </p:nvCxnSpPr>
        <p:spPr>
          <a:xfrm>
            <a:off x="4664877" y="5674504"/>
            <a:ext cx="771219" cy="17380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 flipV="1">
            <a:off x="4213791" y="4482913"/>
            <a:ext cx="3752882" cy="1628891"/>
          </a:xfrm>
          <a:prstGeom prst="line">
            <a:avLst/>
          </a:prstGeom>
          <a:ln w="28575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519589" y="2633624"/>
                <a:ext cx="42484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002060"/>
                    </a:solidFill>
                  </a:rPr>
                  <a:t>Линейная зависимость компоненты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2060"/>
                    </a:solidFill>
                  </a:rPr>
                  <a:t> от переменных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2060"/>
                    </a:solidFill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rgbClr val="002060"/>
                    </a:solidFill>
                  </a:rPr>
                  <a:t> и пути уменьшения размерности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b="1" i="1" dirty="0">
                    <a:solidFill>
                      <a:srgbClr val="092563"/>
                    </a:solidFill>
                  </a:rPr>
                  <a:t> </a:t>
                </a:r>
                <a:r>
                  <a:rPr lang="ru-RU" dirty="0" smtClean="0"/>
                  <a:t>:</a:t>
                </a:r>
                <a:endParaRPr lang="ru-RU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9" y="2633624"/>
                <a:ext cx="4248472" cy="956929"/>
              </a:xfrm>
              <a:prstGeom prst="rect">
                <a:avLst/>
              </a:prstGeom>
              <a:blipFill rotWithShape="1">
                <a:blip r:embed="rId16"/>
                <a:stretch>
                  <a:fillRect l="-1148" t="-3822" b="-89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Полилиния 139"/>
          <p:cNvSpPr/>
          <p:nvPr/>
        </p:nvSpPr>
        <p:spPr>
          <a:xfrm>
            <a:off x="4848446" y="4421686"/>
            <a:ext cx="2315841" cy="1277365"/>
          </a:xfrm>
          <a:custGeom>
            <a:avLst/>
            <a:gdLst>
              <a:gd name="connsiteX0" fmla="*/ 0 w 2147776"/>
              <a:gd name="connsiteY0" fmla="*/ 1477925 h 1477925"/>
              <a:gd name="connsiteX1" fmla="*/ 595423 w 2147776"/>
              <a:gd name="connsiteY1" fmla="*/ 1254641 h 1477925"/>
              <a:gd name="connsiteX2" fmla="*/ 1265274 w 2147776"/>
              <a:gd name="connsiteY2" fmla="*/ 1254641 h 1477925"/>
              <a:gd name="connsiteX3" fmla="*/ 2009553 w 2147776"/>
              <a:gd name="connsiteY3" fmla="*/ 818707 h 1477925"/>
              <a:gd name="connsiteX4" fmla="*/ 2147776 w 2147776"/>
              <a:gd name="connsiteY4" fmla="*/ 0 h 147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7776" h="1477925">
                <a:moveTo>
                  <a:pt x="0" y="1477925"/>
                </a:moveTo>
                <a:cubicBezTo>
                  <a:pt x="192272" y="1384890"/>
                  <a:pt x="384544" y="1291855"/>
                  <a:pt x="595423" y="1254641"/>
                </a:cubicBezTo>
                <a:cubicBezTo>
                  <a:pt x="806302" y="1217427"/>
                  <a:pt x="1029586" y="1327297"/>
                  <a:pt x="1265274" y="1254641"/>
                </a:cubicBezTo>
                <a:cubicBezTo>
                  <a:pt x="1500962" y="1181985"/>
                  <a:pt x="1862469" y="1027814"/>
                  <a:pt x="2009553" y="818707"/>
                </a:cubicBezTo>
                <a:cubicBezTo>
                  <a:pt x="2156637" y="609600"/>
                  <a:pt x="2146004" y="81516"/>
                  <a:pt x="2147776" y="0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1" name="Прямая соединительная линия 140"/>
          <p:cNvCxnSpPr/>
          <p:nvPr/>
        </p:nvCxnSpPr>
        <p:spPr>
          <a:xfrm>
            <a:off x="5319013" y="5060368"/>
            <a:ext cx="1701259" cy="42720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7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1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96320" y="476672"/>
            <a:ext cx="78293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Линейно-нелинейные </a:t>
            </a:r>
            <a:r>
              <a:rPr lang="ru-RU" sz="24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св-ва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нейронного слоя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7504" y="854717"/>
                <a:ext cx="56099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i="1" dirty="0" smtClean="0"/>
                  <a:t>Нелинейные свойства</a:t>
                </a:r>
                <a:r>
                  <a:rPr lang="ru-RU" sz="24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=</a:t>
                </a:r>
                <a:r>
                  <a:rPr lang="en-US" sz="2400" dirty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sz="2400" dirty="0">
                    <a:solidFill>
                      <a:srgbClr val="002060"/>
                    </a:solidFill>
                  </a:rPr>
                  <a:t>(0,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)</a:t>
                </a:r>
                <a:r>
                  <a:rPr lang="ru-RU" sz="2400" dirty="0">
                    <a:solidFill>
                      <a:srgbClr val="002060"/>
                    </a:solidFill>
                  </a:rPr>
                  <a:t> </a:t>
                </a:r>
                <a:endParaRPr lang="ru-RU" sz="2400" b="1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54717"/>
                <a:ext cx="5609934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739" t="-10526" b="-302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Блок-схема: узел 7"/>
          <p:cNvSpPr/>
          <p:nvPr/>
        </p:nvSpPr>
        <p:spPr>
          <a:xfrm>
            <a:off x="1103927" y="1574213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2256055" y="1268076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/>
          <p:cNvSpPr/>
          <p:nvPr/>
        </p:nvSpPr>
        <p:spPr>
          <a:xfrm>
            <a:off x="2256055" y="1929282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/>
          <p:cNvSpPr/>
          <p:nvPr/>
        </p:nvSpPr>
        <p:spPr>
          <a:xfrm>
            <a:off x="3405182" y="1574213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V="1">
            <a:off x="2685102" y="1769580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8" idx="6"/>
            <a:endCxn id="9" idx="2"/>
          </p:cNvCxnSpPr>
          <p:nvPr/>
        </p:nvCxnSpPr>
        <p:spPr>
          <a:xfrm flipV="1">
            <a:off x="1535975" y="1451759"/>
            <a:ext cx="720080" cy="30613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stCxn id="9" idx="6"/>
            <a:endCxn id="12" idx="2"/>
          </p:cNvCxnSpPr>
          <p:nvPr/>
        </p:nvCxnSpPr>
        <p:spPr>
          <a:xfrm>
            <a:off x="2688103" y="1451759"/>
            <a:ext cx="717079" cy="30613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8" idx="6"/>
            <a:endCxn id="11" idx="2"/>
          </p:cNvCxnSpPr>
          <p:nvPr/>
        </p:nvCxnSpPr>
        <p:spPr>
          <a:xfrm>
            <a:off x="1535975" y="1757896"/>
            <a:ext cx="720080" cy="35506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Блок-схема: узел 16"/>
          <p:cNvSpPr/>
          <p:nvPr/>
        </p:nvSpPr>
        <p:spPr>
          <a:xfrm>
            <a:off x="1109787" y="2786536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Блок-схема: узел 17"/>
          <p:cNvSpPr/>
          <p:nvPr/>
        </p:nvSpPr>
        <p:spPr>
          <a:xfrm>
            <a:off x="2261915" y="2480399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Блок-схема: узел 18"/>
          <p:cNvSpPr/>
          <p:nvPr/>
        </p:nvSpPr>
        <p:spPr>
          <a:xfrm>
            <a:off x="2261915" y="3141605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Блок-схема: узел 19"/>
          <p:cNvSpPr/>
          <p:nvPr/>
        </p:nvSpPr>
        <p:spPr>
          <a:xfrm>
            <a:off x="3411042" y="2786536"/>
            <a:ext cx="432048" cy="367365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2690962" y="2981903"/>
            <a:ext cx="720080" cy="3061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endCxn id="18" idx="2"/>
          </p:cNvCxnSpPr>
          <p:nvPr/>
        </p:nvCxnSpPr>
        <p:spPr>
          <a:xfrm flipV="1">
            <a:off x="1541835" y="2664082"/>
            <a:ext cx="720080" cy="27552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>
            <a:stCxn id="18" idx="6"/>
            <a:endCxn id="20" idx="2"/>
          </p:cNvCxnSpPr>
          <p:nvPr/>
        </p:nvCxnSpPr>
        <p:spPr>
          <a:xfrm>
            <a:off x="2693963" y="2664082"/>
            <a:ext cx="717079" cy="30613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>
            <a:endCxn id="19" idx="2"/>
          </p:cNvCxnSpPr>
          <p:nvPr/>
        </p:nvCxnSpPr>
        <p:spPr>
          <a:xfrm>
            <a:off x="1544836" y="2961171"/>
            <a:ext cx="717079" cy="36411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stCxn id="17" idx="6"/>
          </p:cNvCxnSpPr>
          <p:nvPr/>
        </p:nvCxnSpPr>
        <p:spPr>
          <a:xfrm flipV="1">
            <a:off x="1541835" y="2119970"/>
            <a:ext cx="720080" cy="85024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17" idx="6"/>
            <a:endCxn id="9" idx="2"/>
          </p:cNvCxnSpPr>
          <p:nvPr/>
        </p:nvCxnSpPr>
        <p:spPr>
          <a:xfrm flipV="1">
            <a:off x="1541835" y="1451759"/>
            <a:ext cx="714220" cy="151846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8" idx="6"/>
          </p:cNvCxnSpPr>
          <p:nvPr/>
        </p:nvCxnSpPr>
        <p:spPr>
          <a:xfrm>
            <a:off x="1535975" y="1757896"/>
            <a:ext cx="725940" cy="88943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8" idx="6"/>
            <a:endCxn id="19" idx="2"/>
          </p:cNvCxnSpPr>
          <p:nvPr/>
        </p:nvCxnSpPr>
        <p:spPr>
          <a:xfrm>
            <a:off x="1535975" y="1757896"/>
            <a:ext cx="725940" cy="156739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>
            <a:endCxn id="20" idx="2"/>
          </p:cNvCxnSpPr>
          <p:nvPr/>
        </p:nvCxnSpPr>
        <p:spPr>
          <a:xfrm>
            <a:off x="2666968" y="2079801"/>
            <a:ext cx="744074" cy="89041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endCxn id="20" idx="2"/>
          </p:cNvCxnSpPr>
          <p:nvPr/>
        </p:nvCxnSpPr>
        <p:spPr>
          <a:xfrm>
            <a:off x="2678965" y="1434300"/>
            <a:ext cx="732077" cy="153591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12" idx="2"/>
          </p:cNvCxnSpPr>
          <p:nvPr/>
        </p:nvCxnSpPr>
        <p:spPr>
          <a:xfrm flipV="1">
            <a:off x="2697078" y="1757896"/>
            <a:ext cx="708104" cy="90618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endCxn id="12" idx="2"/>
          </p:cNvCxnSpPr>
          <p:nvPr/>
        </p:nvCxnSpPr>
        <p:spPr>
          <a:xfrm flipV="1">
            <a:off x="2685635" y="1757896"/>
            <a:ext cx="719547" cy="153014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18832" y="1300421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2308723" y="1962951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2324692" y="3168269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36" name="TextBox 35"/>
          <p:cNvSpPr txBox="1"/>
          <p:nvPr/>
        </p:nvSpPr>
        <p:spPr>
          <a:xfrm>
            <a:off x="2310181" y="2518958"/>
            <a:ext cx="306494" cy="3140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84045" y="3310278"/>
                <a:ext cx="413896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45" y="3310278"/>
                <a:ext cx="413896" cy="4029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544151" y="3317077"/>
                <a:ext cx="39946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51" y="3317077"/>
                <a:ext cx="399468" cy="4029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548109" y="3448346"/>
                <a:ext cx="421910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𝑶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109" y="3448346"/>
                <a:ext cx="421910" cy="40479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1718919" y="336357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 Math"/>
              </a:rPr>
              <a:t>M</a:t>
            </a:r>
            <a:endParaRPr lang="ru-RU" b="1" dirty="0">
              <a:solidFill>
                <a:srgbClr val="002060"/>
              </a:solidFill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30021" y="3262142"/>
                <a:ext cx="574132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𝐌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𝐲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021" y="3262142"/>
                <a:ext cx="574132" cy="394788"/>
              </a:xfrm>
              <a:prstGeom prst="rect">
                <a:avLst/>
              </a:prstGeom>
              <a:blipFill rotWithShape="1"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Прямая со стрелкой 45"/>
          <p:cNvCxnSpPr/>
          <p:nvPr/>
        </p:nvCxnSpPr>
        <p:spPr>
          <a:xfrm flipV="1">
            <a:off x="4427834" y="1316382"/>
            <a:ext cx="0" cy="2783894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4427834" y="3487025"/>
            <a:ext cx="3960440" cy="1531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942318" y="3581167"/>
                <a:ext cx="476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318" y="3581167"/>
                <a:ext cx="476797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Прямая со стрелкой 48"/>
          <p:cNvCxnSpPr/>
          <p:nvPr/>
        </p:nvCxnSpPr>
        <p:spPr>
          <a:xfrm flipV="1">
            <a:off x="4427834" y="2725274"/>
            <a:ext cx="2103286" cy="76940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931257" y="2330316"/>
                <a:ext cx="482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257" y="2330316"/>
                <a:ext cx="48212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Прямая соединительная линия 50"/>
          <p:cNvCxnSpPr/>
          <p:nvPr/>
        </p:nvCxnSpPr>
        <p:spPr>
          <a:xfrm flipV="1">
            <a:off x="4878920" y="1941579"/>
            <a:ext cx="1419291" cy="13869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5650139" y="2912459"/>
            <a:ext cx="2530577" cy="582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4878920" y="3328536"/>
            <a:ext cx="771219" cy="17380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V="1">
            <a:off x="4427834" y="2136945"/>
            <a:ext cx="3752882" cy="1628892"/>
          </a:xfrm>
          <a:prstGeom prst="line">
            <a:avLst/>
          </a:prstGeom>
          <a:ln w="28575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 flipV="1">
            <a:off x="4427834" y="3317077"/>
            <a:ext cx="451086" cy="169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>
            <a:off x="4427834" y="3496193"/>
            <a:ext cx="12223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 стрелкой 123"/>
          <p:cNvCxnSpPr/>
          <p:nvPr/>
        </p:nvCxnSpPr>
        <p:spPr>
          <a:xfrm flipV="1">
            <a:off x="4923026" y="3938391"/>
            <a:ext cx="0" cy="2178299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 стрелкой 124"/>
          <p:cNvCxnSpPr/>
          <p:nvPr/>
        </p:nvCxnSpPr>
        <p:spPr>
          <a:xfrm>
            <a:off x="4923026" y="6109034"/>
            <a:ext cx="3960440" cy="1531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851893" y="4096848"/>
                <a:ext cx="4821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893" y="4096848"/>
                <a:ext cx="48212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8401979" y="6124346"/>
                <a:ext cx="476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979" y="6124346"/>
                <a:ext cx="4767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Прямая соединительная линия 134"/>
          <p:cNvCxnSpPr/>
          <p:nvPr/>
        </p:nvCxnSpPr>
        <p:spPr>
          <a:xfrm>
            <a:off x="4923026" y="5438192"/>
            <a:ext cx="3280286" cy="68615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/>
          <p:cNvCxnSpPr/>
          <p:nvPr/>
        </p:nvCxnSpPr>
        <p:spPr>
          <a:xfrm>
            <a:off x="4923026" y="4869159"/>
            <a:ext cx="553351" cy="1247531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единительная линия 140"/>
          <p:cNvCxnSpPr/>
          <p:nvPr/>
        </p:nvCxnSpPr>
        <p:spPr>
          <a:xfrm>
            <a:off x="4923026" y="4519807"/>
            <a:ext cx="2292391" cy="1645497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Прямая со стрелкой 146"/>
          <p:cNvCxnSpPr/>
          <p:nvPr/>
        </p:nvCxnSpPr>
        <p:spPr>
          <a:xfrm flipV="1">
            <a:off x="4923026" y="5781269"/>
            <a:ext cx="938960" cy="33542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 стрелкой 148"/>
          <p:cNvCxnSpPr/>
          <p:nvPr/>
        </p:nvCxnSpPr>
        <p:spPr>
          <a:xfrm flipV="1">
            <a:off x="4923026" y="4921097"/>
            <a:ext cx="1164503" cy="116786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 стрелкой 151"/>
          <p:cNvCxnSpPr/>
          <p:nvPr/>
        </p:nvCxnSpPr>
        <p:spPr>
          <a:xfrm flipV="1">
            <a:off x="4923026" y="4797152"/>
            <a:ext cx="169927" cy="131188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 стрелкой 154"/>
          <p:cNvCxnSpPr/>
          <p:nvPr/>
        </p:nvCxnSpPr>
        <p:spPr>
          <a:xfrm flipV="1">
            <a:off x="4923026" y="5781269"/>
            <a:ext cx="582251" cy="335422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/>
          <p:nvPr/>
        </p:nvCxnSpPr>
        <p:spPr>
          <a:xfrm flipV="1">
            <a:off x="251520" y="4415880"/>
            <a:ext cx="0" cy="2178299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 стрелкой 158"/>
          <p:cNvCxnSpPr/>
          <p:nvPr/>
        </p:nvCxnSpPr>
        <p:spPr>
          <a:xfrm>
            <a:off x="251520" y="6586523"/>
            <a:ext cx="3960440" cy="1531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3705220" y="6124346"/>
                <a:ext cx="476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20" y="6124346"/>
                <a:ext cx="476797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4506549" y="1384594"/>
                <a:ext cx="451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549" y="1384594"/>
                <a:ext cx="451086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/>
              <p:cNvSpPr txBox="1"/>
              <p:nvPr/>
            </p:nvSpPr>
            <p:spPr>
              <a:xfrm>
                <a:off x="324353" y="4432395"/>
                <a:ext cx="451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4" name="TextBox 1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53" y="4432395"/>
                <a:ext cx="451086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Прямая соединительная линия 164"/>
          <p:cNvCxnSpPr/>
          <p:nvPr/>
        </p:nvCxnSpPr>
        <p:spPr>
          <a:xfrm flipV="1">
            <a:off x="1473825" y="4519807"/>
            <a:ext cx="2469793" cy="2065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/>
          <p:nvPr/>
        </p:nvCxnSpPr>
        <p:spPr>
          <a:xfrm>
            <a:off x="251520" y="6586523"/>
            <a:ext cx="12223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/>
          <p:cNvCxnSpPr/>
          <p:nvPr/>
        </p:nvCxnSpPr>
        <p:spPr>
          <a:xfrm flipV="1">
            <a:off x="225271" y="5980223"/>
            <a:ext cx="3518614" cy="5822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единительная линия 167"/>
          <p:cNvCxnSpPr/>
          <p:nvPr/>
        </p:nvCxnSpPr>
        <p:spPr>
          <a:xfrm flipV="1">
            <a:off x="1103927" y="4725144"/>
            <a:ext cx="2839691" cy="18690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Прямая соединительная линия 172"/>
          <p:cNvCxnSpPr/>
          <p:nvPr/>
        </p:nvCxnSpPr>
        <p:spPr>
          <a:xfrm flipV="1">
            <a:off x="596320" y="5229200"/>
            <a:ext cx="3246770" cy="13558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единительная линия 175"/>
          <p:cNvCxnSpPr/>
          <p:nvPr/>
        </p:nvCxnSpPr>
        <p:spPr>
          <a:xfrm>
            <a:off x="2860890" y="5438192"/>
            <a:ext cx="0" cy="1163643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/>
          <p:cNvCxnSpPr/>
          <p:nvPr/>
        </p:nvCxnSpPr>
        <p:spPr>
          <a:xfrm>
            <a:off x="1984578" y="6020013"/>
            <a:ext cx="0" cy="54243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/>
          <p:cNvCxnSpPr/>
          <p:nvPr/>
        </p:nvCxnSpPr>
        <p:spPr>
          <a:xfrm>
            <a:off x="971600" y="6042579"/>
            <a:ext cx="0" cy="54243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2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16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896" y="490042"/>
            <a:ext cx="874149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Гиперплоскость или линейная интерполяция</a:t>
            </a:r>
            <a:r>
              <a:rPr lang="ru-RU" sz="2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  <a:endParaRPr lang="ru-RU" sz="2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Блок-схема: узел 4"/>
          <p:cNvSpPr/>
          <p:nvPr/>
        </p:nvSpPr>
        <p:spPr>
          <a:xfrm>
            <a:off x="395536" y="2067511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узел 6"/>
          <p:cNvSpPr/>
          <p:nvPr/>
        </p:nvSpPr>
        <p:spPr>
          <a:xfrm>
            <a:off x="1547664" y="1707471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/>
          <p:cNvSpPr/>
          <p:nvPr/>
        </p:nvSpPr>
        <p:spPr>
          <a:xfrm>
            <a:off x="1547664" y="2485098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узел 8"/>
          <p:cNvSpPr/>
          <p:nvPr/>
        </p:nvSpPr>
        <p:spPr>
          <a:xfrm>
            <a:off x="2696791" y="2067511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flipV="1">
            <a:off x="1976711" y="2297277"/>
            <a:ext cx="720080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>
            <a:endCxn id="7" idx="2"/>
          </p:cNvCxnSpPr>
          <p:nvPr/>
        </p:nvCxnSpPr>
        <p:spPr>
          <a:xfrm flipV="1">
            <a:off x="827584" y="1923495"/>
            <a:ext cx="720080" cy="32403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>
            <a:stCxn id="7" idx="6"/>
            <a:endCxn id="9" idx="2"/>
          </p:cNvCxnSpPr>
          <p:nvPr/>
        </p:nvCxnSpPr>
        <p:spPr>
          <a:xfrm>
            <a:off x="1979712" y="1923495"/>
            <a:ext cx="717079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endCxn id="8" idx="2"/>
          </p:cNvCxnSpPr>
          <p:nvPr/>
        </p:nvCxnSpPr>
        <p:spPr>
          <a:xfrm>
            <a:off x="830585" y="2272894"/>
            <a:ext cx="717079" cy="42822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8214" y="175785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2440392" y="1724071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843338" y="2117070"/>
                <a:ext cx="39946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38" y="2117070"/>
                <a:ext cx="399468" cy="404791"/>
              </a:xfrm>
              <a:prstGeom prst="rect">
                <a:avLst/>
              </a:prstGeom>
              <a:blipFill rotWithShape="1">
                <a:blip r:embed="rId2"/>
                <a:stretch>
                  <a:fillRect t="-20896" r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Прямая со стрелкой 23"/>
          <p:cNvCxnSpPr/>
          <p:nvPr/>
        </p:nvCxnSpPr>
        <p:spPr>
          <a:xfrm flipV="1">
            <a:off x="4067944" y="1248355"/>
            <a:ext cx="0" cy="138855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4067944" y="2632934"/>
            <a:ext cx="1512168" cy="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4716016" y="2067511"/>
            <a:ext cx="0" cy="56940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355976" y="2386226"/>
            <a:ext cx="0" cy="24670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5076056" y="2139519"/>
            <a:ext cx="0" cy="493415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21214" y="228798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4067944" y="126552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4225199" y="270112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4591644" y="270112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4905164" y="270112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ru-RU" baseline="-25000" dirty="0"/>
          </a:p>
        </p:txBody>
      </p:sp>
      <p:cxnSp>
        <p:nvCxnSpPr>
          <p:cNvPr id="41" name="Прямая со стрелкой 40"/>
          <p:cNvCxnSpPr/>
          <p:nvPr/>
        </p:nvCxnSpPr>
        <p:spPr>
          <a:xfrm flipV="1">
            <a:off x="6876256" y="1124744"/>
            <a:ext cx="0" cy="295232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 flipV="1">
            <a:off x="6228184" y="3030164"/>
            <a:ext cx="2520280" cy="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156176" y="263293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-b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8368232" y="30704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6872484" y="346054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-b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6489612" y="112600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6389657" y="3735638"/>
            <a:ext cx="486599" cy="0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6389657" y="3030166"/>
            <a:ext cx="0" cy="705472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368232" y="26122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6921942" y="114040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/>
              <p:cNvSpPr/>
              <p:nvPr/>
            </p:nvSpPr>
            <p:spPr>
              <a:xfrm>
                <a:off x="7310190" y="1092406"/>
                <a:ext cx="160524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7" name="Прямоугольник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190" y="1092406"/>
                <a:ext cx="1605248" cy="402931"/>
              </a:xfrm>
              <a:prstGeom prst="rect">
                <a:avLst/>
              </a:prstGeom>
              <a:blipFill rotWithShape="1">
                <a:blip r:embed="rId3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Прямая соединительная линия 68"/>
          <p:cNvCxnSpPr/>
          <p:nvPr/>
        </p:nvCxnSpPr>
        <p:spPr>
          <a:xfrm flipV="1">
            <a:off x="5580112" y="1634858"/>
            <a:ext cx="3335326" cy="2257548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>
            <a:off x="6876256" y="3030164"/>
            <a:ext cx="612068" cy="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 flipV="1">
            <a:off x="7488324" y="2028149"/>
            <a:ext cx="1474069" cy="100201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>
            <a:off x="4499992" y="2028149"/>
            <a:ext cx="936383" cy="21938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 flipV="1">
            <a:off x="4225199" y="2028149"/>
            <a:ext cx="303156" cy="6087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Блок-схема: узел 97"/>
          <p:cNvSpPr/>
          <p:nvPr/>
        </p:nvSpPr>
        <p:spPr>
          <a:xfrm>
            <a:off x="8487937" y="223066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Блок-схема: узел 98"/>
          <p:cNvSpPr/>
          <p:nvPr/>
        </p:nvSpPr>
        <p:spPr>
          <a:xfrm>
            <a:off x="7043382" y="296354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Блок-схема: узел 99"/>
          <p:cNvSpPr/>
          <p:nvPr/>
        </p:nvSpPr>
        <p:spPr>
          <a:xfrm>
            <a:off x="7812360" y="268437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TextBox 163"/>
          <p:cNvSpPr txBox="1"/>
          <p:nvPr/>
        </p:nvSpPr>
        <p:spPr>
          <a:xfrm>
            <a:off x="1603670" y="17388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65" name="TextBox 164"/>
          <p:cNvSpPr txBox="1"/>
          <p:nvPr/>
        </p:nvSpPr>
        <p:spPr>
          <a:xfrm>
            <a:off x="1603670" y="25164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82" name="TextBox 181"/>
          <p:cNvSpPr txBox="1"/>
          <p:nvPr/>
        </p:nvSpPr>
        <p:spPr>
          <a:xfrm>
            <a:off x="395536" y="132506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Сеть 2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внутр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эл-та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/>
              <p:cNvSpPr txBox="1"/>
              <p:nvPr/>
            </p:nvSpPr>
            <p:spPr>
              <a:xfrm>
                <a:off x="3148483" y="922137"/>
                <a:ext cx="262610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Преобразование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→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83" y="922137"/>
                <a:ext cx="2626104" cy="402931"/>
              </a:xfrm>
              <a:prstGeom prst="rect">
                <a:avLst/>
              </a:prstGeom>
              <a:blipFill rotWithShape="1">
                <a:blip r:embed="rId4"/>
                <a:stretch>
                  <a:fillRect l="-1856" b="-2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TextBox 185"/>
              <p:cNvSpPr txBox="1"/>
              <p:nvPr/>
            </p:nvSpPr>
            <p:spPr>
              <a:xfrm>
                <a:off x="6283495" y="4028618"/>
                <a:ext cx="2928399" cy="68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Состояния активности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внутреннего слоя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495" y="4028618"/>
                <a:ext cx="2928399" cy="681790"/>
              </a:xfrm>
              <a:prstGeom prst="rect">
                <a:avLst/>
              </a:prstGeom>
              <a:blipFill rotWithShape="1">
                <a:blip r:embed="rId5"/>
                <a:stretch>
                  <a:fillRect l="-1875" t="-12500" r="-3750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Блок-схема: узел 108"/>
          <p:cNvSpPr/>
          <p:nvPr/>
        </p:nvSpPr>
        <p:spPr>
          <a:xfrm>
            <a:off x="1580441" y="3175505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Блок-схема: узел 109"/>
          <p:cNvSpPr/>
          <p:nvPr/>
        </p:nvSpPr>
        <p:spPr>
          <a:xfrm>
            <a:off x="1580441" y="395313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TextBox 110"/>
          <p:cNvSpPr txBox="1"/>
          <p:nvPr/>
        </p:nvSpPr>
        <p:spPr>
          <a:xfrm>
            <a:off x="1643218" y="398449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24" name="TextBox 123"/>
          <p:cNvSpPr txBox="1"/>
          <p:nvPr/>
        </p:nvSpPr>
        <p:spPr>
          <a:xfrm>
            <a:off x="1628707" y="32208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cxnSp>
        <p:nvCxnSpPr>
          <p:cNvPr id="126" name="Прямая соединительная линия 125"/>
          <p:cNvCxnSpPr>
            <a:endCxn id="9" idx="2"/>
          </p:cNvCxnSpPr>
          <p:nvPr/>
        </p:nvCxnSpPr>
        <p:spPr>
          <a:xfrm flipV="1">
            <a:off x="2012489" y="2283535"/>
            <a:ext cx="684302" cy="106137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/>
          <p:cNvCxnSpPr>
            <a:endCxn id="9" idx="2"/>
          </p:cNvCxnSpPr>
          <p:nvPr/>
        </p:nvCxnSpPr>
        <p:spPr>
          <a:xfrm flipV="1">
            <a:off x="2012489" y="2283535"/>
            <a:ext cx="684302" cy="1837335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/>
          <p:cNvCxnSpPr>
            <a:stCxn id="5" idx="6"/>
          </p:cNvCxnSpPr>
          <p:nvPr/>
        </p:nvCxnSpPr>
        <p:spPr>
          <a:xfrm>
            <a:off x="827584" y="2283535"/>
            <a:ext cx="771976" cy="103048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>
            <a:stCxn id="5" idx="6"/>
          </p:cNvCxnSpPr>
          <p:nvPr/>
        </p:nvCxnSpPr>
        <p:spPr>
          <a:xfrm>
            <a:off x="827584" y="2283535"/>
            <a:ext cx="792165" cy="18174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 стрелкой 131"/>
          <p:cNvCxnSpPr/>
          <p:nvPr/>
        </p:nvCxnSpPr>
        <p:spPr>
          <a:xfrm flipV="1">
            <a:off x="2921226" y="3314016"/>
            <a:ext cx="0" cy="295232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 стрелкой 133"/>
          <p:cNvCxnSpPr/>
          <p:nvPr/>
        </p:nvCxnSpPr>
        <p:spPr>
          <a:xfrm flipV="1">
            <a:off x="2273154" y="5219436"/>
            <a:ext cx="2520280" cy="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01146" y="4822208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-b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4413202" y="525972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2851537" y="528824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-b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534582" y="331527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  <a:endParaRPr lang="ru-RU" baseline="-25000" dirty="0"/>
          </a:p>
        </p:txBody>
      </p:sp>
      <p:cxnSp>
        <p:nvCxnSpPr>
          <p:cNvPr id="144" name="Прямая соединительная линия 143"/>
          <p:cNvCxnSpPr/>
          <p:nvPr/>
        </p:nvCxnSpPr>
        <p:spPr>
          <a:xfrm flipV="1">
            <a:off x="2447420" y="5439473"/>
            <a:ext cx="480834" cy="20969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/>
          <p:cNvCxnSpPr/>
          <p:nvPr/>
        </p:nvCxnSpPr>
        <p:spPr>
          <a:xfrm>
            <a:off x="2434627" y="5219438"/>
            <a:ext cx="12793" cy="230519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966912" y="332967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cxnSp>
        <p:nvCxnSpPr>
          <p:cNvPr id="151" name="Прямая соединительная линия 150"/>
          <p:cNvCxnSpPr/>
          <p:nvPr/>
        </p:nvCxnSpPr>
        <p:spPr>
          <a:xfrm flipV="1">
            <a:off x="1625082" y="3824130"/>
            <a:ext cx="3335326" cy="2257548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>
            <a:off x="2921226" y="5219436"/>
            <a:ext cx="407199" cy="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 flipV="1">
            <a:off x="4222708" y="4077072"/>
            <a:ext cx="997364" cy="65198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Блок-схема: узел 154"/>
          <p:cNvSpPr/>
          <p:nvPr/>
        </p:nvSpPr>
        <p:spPr>
          <a:xfrm>
            <a:off x="4098274" y="483126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Блок-схема: узел 155"/>
          <p:cNvSpPr/>
          <p:nvPr/>
        </p:nvSpPr>
        <p:spPr>
          <a:xfrm>
            <a:off x="3088352" y="5152821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9" name="Прямая со стрелкой 158"/>
          <p:cNvCxnSpPr/>
          <p:nvPr/>
        </p:nvCxnSpPr>
        <p:spPr>
          <a:xfrm>
            <a:off x="2273154" y="4822208"/>
            <a:ext cx="2226838" cy="1343096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Прямая со стрелкой 159"/>
          <p:cNvCxnSpPr/>
          <p:nvPr/>
        </p:nvCxnSpPr>
        <p:spPr>
          <a:xfrm flipV="1">
            <a:off x="1976711" y="3663344"/>
            <a:ext cx="2703429" cy="239706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3838555" y="587574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ru-RU" baseline="-25000" dirty="0" smtClean="0"/>
              <a:t>3</a:t>
            </a:r>
            <a:endParaRPr lang="ru-RU" baseline="-25000" dirty="0"/>
          </a:p>
        </p:txBody>
      </p:sp>
      <p:sp>
        <p:nvSpPr>
          <p:cNvPr id="169" name="TextBox 168"/>
          <p:cNvSpPr txBox="1"/>
          <p:nvPr/>
        </p:nvSpPr>
        <p:spPr>
          <a:xfrm>
            <a:off x="3857330" y="365928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ru-RU" baseline="-25000" dirty="0" smtClean="0"/>
              <a:t>4</a:t>
            </a:r>
            <a:endParaRPr lang="ru-RU" baseline="-25000" dirty="0"/>
          </a:p>
        </p:txBody>
      </p:sp>
      <p:cxnSp>
        <p:nvCxnSpPr>
          <p:cNvPr id="171" name="Прямая соединительная линия 170"/>
          <p:cNvCxnSpPr/>
          <p:nvPr/>
        </p:nvCxnSpPr>
        <p:spPr>
          <a:xfrm>
            <a:off x="2434627" y="5460739"/>
            <a:ext cx="293277" cy="196842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/>
          <p:cNvCxnSpPr/>
          <p:nvPr/>
        </p:nvCxnSpPr>
        <p:spPr>
          <a:xfrm flipV="1">
            <a:off x="2447420" y="5657581"/>
            <a:ext cx="280484" cy="254174"/>
          </a:xfrm>
          <a:prstGeom prst="line">
            <a:avLst/>
          </a:prstGeom>
          <a:ln w="22225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Прямая соединительная линия 186"/>
          <p:cNvCxnSpPr/>
          <p:nvPr/>
        </p:nvCxnSpPr>
        <p:spPr>
          <a:xfrm>
            <a:off x="3292745" y="5219439"/>
            <a:ext cx="638201" cy="22495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/>
          <p:cNvCxnSpPr/>
          <p:nvPr/>
        </p:nvCxnSpPr>
        <p:spPr>
          <a:xfrm flipV="1">
            <a:off x="3924873" y="4718428"/>
            <a:ext cx="300326" cy="7259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Блок-схема: узел 188"/>
          <p:cNvSpPr/>
          <p:nvPr/>
        </p:nvSpPr>
        <p:spPr>
          <a:xfrm>
            <a:off x="3598112" y="5282170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Блок-схема: узел 189"/>
          <p:cNvSpPr/>
          <p:nvPr/>
        </p:nvSpPr>
        <p:spPr>
          <a:xfrm>
            <a:off x="3903419" y="524857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Блок-схема: узел 190"/>
          <p:cNvSpPr/>
          <p:nvPr/>
        </p:nvSpPr>
        <p:spPr>
          <a:xfrm>
            <a:off x="4905164" y="4169156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2" name="Прямая со стрелкой 191"/>
          <p:cNvCxnSpPr/>
          <p:nvPr/>
        </p:nvCxnSpPr>
        <p:spPr>
          <a:xfrm flipV="1">
            <a:off x="6397676" y="4877787"/>
            <a:ext cx="0" cy="138855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Прямая со стрелкой 192"/>
          <p:cNvCxnSpPr/>
          <p:nvPr/>
        </p:nvCxnSpPr>
        <p:spPr>
          <a:xfrm flipV="1">
            <a:off x="6397676" y="6245078"/>
            <a:ext cx="2237494" cy="1729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Прямая соединительная линия 193"/>
          <p:cNvCxnSpPr/>
          <p:nvPr/>
        </p:nvCxnSpPr>
        <p:spPr>
          <a:xfrm>
            <a:off x="7043382" y="5572065"/>
            <a:ext cx="2366" cy="69428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Прямая соединительная линия 194"/>
          <p:cNvCxnSpPr/>
          <p:nvPr/>
        </p:nvCxnSpPr>
        <p:spPr>
          <a:xfrm>
            <a:off x="6682934" y="5331915"/>
            <a:ext cx="2774" cy="93045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Прямая соединительная линия 195"/>
          <p:cNvCxnSpPr/>
          <p:nvPr/>
        </p:nvCxnSpPr>
        <p:spPr>
          <a:xfrm>
            <a:off x="7405788" y="5712076"/>
            <a:ext cx="19224" cy="53341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8591209" y="591741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198" name="TextBox 197"/>
          <p:cNvSpPr txBox="1"/>
          <p:nvPr/>
        </p:nvSpPr>
        <p:spPr>
          <a:xfrm>
            <a:off x="6397676" y="489495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199" name="TextBox 198"/>
          <p:cNvSpPr txBox="1"/>
          <p:nvPr/>
        </p:nvSpPr>
        <p:spPr>
          <a:xfrm>
            <a:off x="6554931" y="6330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200" name="TextBox 199"/>
          <p:cNvSpPr txBox="1"/>
          <p:nvPr/>
        </p:nvSpPr>
        <p:spPr>
          <a:xfrm>
            <a:off x="6921376" y="6330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201" name="TextBox 200"/>
          <p:cNvSpPr txBox="1"/>
          <p:nvPr/>
        </p:nvSpPr>
        <p:spPr>
          <a:xfrm>
            <a:off x="7234896" y="6330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ru-RU" baseline="-25000" dirty="0"/>
          </a:p>
        </p:txBody>
      </p:sp>
      <p:cxnSp>
        <p:nvCxnSpPr>
          <p:cNvPr id="202" name="Прямая соединительная линия 201"/>
          <p:cNvCxnSpPr/>
          <p:nvPr/>
        </p:nvCxnSpPr>
        <p:spPr>
          <a:xfrm>
            <a:off x="6745047" y="5006874"/>
            <a:ext cx="445568" cy="83537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Прямая соединительная линия 202"/>
          <p:cNvCxnSpPr/>
          <p:nvPr/>
        </p:nvCxnSpPr>
        <p:spPr>
          <a:xfrm flipV="1">
            <a:off x="6554931" y="5033710"/>
            <a:ext cx="190116" cy="12326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/>
              <p:cNvSpPr txBox="1"/>
              <p:nvPr/>
            </p:nvSpPr>
            <p:spPr>
              <a:xfrm>
                <a:off x="5478215" y="4551569"/>
                <a:ext cx="262610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Преобразование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→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4" name="TextBox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15" y="4551569"/>
                <a:ext cx="2626104" cy="402931"/>
              </a:xfrm>
              <a:prstGeom prst="rect">
                <a:avLst/>
              </a:prstGeom>
              <a:blipFill rotWithShape="1">
                <a:blip r:embed="rId6"/>
                <a:stretch>
                  <a:fillRect l="-2093" b="-2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TextBox 204"/>
          <p:cNvSpPr txBox="1"/>
          <p:nvPr/>
        </p:nvSpPr>
        <p:spPr>
          <a:xfrm>
            <a:off x="7600683" y="6330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ru-RU" baseline="-25000" dirty="0" smtClean="0"/>
              <a:t>4</a:t>
            </a:r>
            <a:endParaRPr lang="ru-RU" baseline="-25000" dirty="0"/>
          </a:p>
        </p:txBody>
      </p:sp>
      <p:sp>
        <p:nvSpPr>
          <p:cNvPr id="206" name="TextBox 205"/>
          <p:cNvSpPr txBox="1"/>
          <p:nvPr/>
        </p:nvSpPr>
        <p:spPr>
          <a:xfrm>
            <a:off x="7914203" y="633055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ru-RU" baseline="-25000" dirty="0" smtClean="0"/>
              <a:t>5</a:t>
            </a:r>
            <a:endParaRPr lang="ru-RU" baseline="-25000" dirty="0"/>
          </a:p>
        </p:txBody>
      </p:sp>
      <p:cxnSp>
        <p:nvCxnSpPr>
          <p:cNvPr id="207" name="Прямая соединительная линия 206"/>
          <p:cNvCxnSpPr/>
          <p:nvPr/>
        </p:nvCxnSpPr>
        <p:spPr>
          <a:xfrm>
            <a:off x="7742590" y="5493756"/>
            <a:ext cx="1" cy="75797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/>
          <p:cNvCxnSpPr/>
          <p:nvPr/>
        </p:nvCxnSpPr>
        <p:spPr>
          <a:xfrm>
            <a:off x="8104319" y="5572065"/>
            <a:ext cx="0" cy="67966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208"/>
          <p:cNvCxnSpPr/>
          <p:nvPr/>
        </p:nvCxnSpPr>
        <p:spPr>
          <a:xfrm flipV="1">
            <a:off x="7202997" y="5375689"/>
            <a:ext cx="717070" cy="4559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/>
          <p:nvPr/>
        </p:nvCxnSpPr>
        <p:spPr>
          <a:xfrm>
            <a:off x="7875516" y="5381807"/>
            <a:ext cx="612421" cy="49393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17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0.00121 0.05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0.00121 0.05509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9" grpId="0" animBg="1"/>
      <p:bldP spid="110" grpId="0" animBg="1"/>
      <p:bldP spid="111" grpId="0"/>
      <p:bldP spid="124" grpId="0"/>
      <p:bldP spid="136" grpId="0"/>
      <p:bldP spid="138" grpId="0"/>
      <p:bldP spid="140" grpId="0"/>
      <p:bldP spid="143" grpId="0"/>
      <p:bldP spid="148" grpId="0"/>
      <p:bldP spid="155" grpId="0" animBg="1"/>
      <p:bldP spid="156" grpId="0" animBg="1"/>
      <p:bldP spid="161" grpId="0"/>
      <p:bldP spid="169" grpId="0"/>
      <p:bldP spid="189" grpId="0" animBg="1"/>
      <p:bldP spid="190" grpId="0" animBg="1"/>
      <p:bldP spid="19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896" y="490042"/>
            <a:ext cx="874149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Гиперплоскость или линейная интерполяция</a:t>
            </a:r>
            <a:r>
              <a:rPr lang="ru-RU" sz="2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  <a:endParaRPr lang="ru-RU" sz="2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1" name="Блок-схема: узел 100"/>
          <p:cNvSpPr/>
          <p:nvPr/>
        </p:nvSpPr>
        <p:spPr>
          <a:xfrm>
            <a:off x="261636" y="190252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Блок-схема: узел 101"/>
          <p:cNvSpPr/>
          <p:nvPr/>
        </p:nvSpPr>
        <p:spPr>
          <a:xfrm>
            <a:off x="1413764" y="154248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Блок-схема: узел 102"/>
          <p:cNvSpPr/>
          <p:nvPr/>
        </p:nvSpPr>
        <p:spPr>
          <a:xfrm>
            <a:off x="1413764" y="2320109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Блок-схема: узел 103"/>
          <p:cNvSpPr/>
          <p:nvPr/>
        </p:nvSpPr>
        <p:spPr>
          <a:xfrm>
            <a:off x="2562891" y="190252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 flipV="1">
            <a:off x="1842811" y="2132288"/>
            <a:ext cx="720080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>
            <a:stCxn id="101" idx="6"/>
            <a:endCxn id="102" idx="2"/>
          </p:cNvCxnSpPr>
          <p:nvPr/>
        </p:nvCxnSpPr>
        <p:spPr>
          <a:xfrm flipV="1">
            <a:off x="693684" y="1758506"/>
            <a:ext cx="720080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>
            <a:stCxn id="102" idx="6"/>
            <a:endCxn id="104" idx="2"/>
          </p:cNvCxnSpPr>
          <p:nvPr/>
        </p:nvCxnSpPr>
        <p:spPr>
          <a:xfrm>
            <a:off x="1845812" y="1758506"/>
            <a:ext cx="717079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>
            <a:stCxn id="101" idx="6"/>
            <a:endCxn id="103" idx="2"/>
          </p:cNvCxnSpPr>
          <p:nvPr/>
        </p:nvCxnSpPr>
        <p:spPr>
          <a:xfrm>
            <a:off x="693684" y="2118546"/>
            <a:ext cx="720080" cy="41758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Блок-схема: узел 111"/>
          <p:cNvSpPr/>
          <p:nvPr/>
        </p:nvSpPr>
        <p:spPr>
          <a:xfrm>
            <a:off x="267496" y="332830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Блок-схема: узел 112"/>
          <p:cNvSpPr/>
          <p:nvPr/>
        </p:nvSpPr>
        <p:spPr>
          <a:xfrm>
            <a:off x="1419624" y="296826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Блок-схема: узел 113"/>
          <p:cNvSpPr/>
          <p:nvPr/>
        </p:nvSpPr>
        <p:spPr>
          <a:xfrm>
            <a:off x="1419624" y="3745889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Блок-схема: узел 114"/>
          <p:cNvSpPr/>
          <p:nvPr/>
        </p:nvSpPr>
        <p:spPr>
          <a:xfrm>
            <a:off x="2568751" y="3328302"/>
            <a:ext cx="432048" cy="432048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6" name="Прямая соединительная линия 115"/>
          <p:cNvCxnSpPr/>
          <p:nvPr/>
        </p:nvCxnSpPr>
        <p:spPr>
          <a:xfrm flipV="1">
            <a:off x="1848671" y="3558068"/>
            <a:ext cx="720080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>
            <a:endCxn id="113" idx="2"/>
          </p:cNvCxnSpPr>
          <p:nvPr/>
        </p:nvCxnSpPr>
        <p:spPr>
          <a:xfrm flipV="1">
            <a:off x="699544" y="3184286"/>
            <a:ext cx="720080" cy="32403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>
            <a:stCxn id="113" idx="6"/>
            <a:endCxn id="115" idx="2"/>
          </p:cNvCxnSpPr>
          <p:nvPr/>
        </p:nvCxnSpPr>
        <p:spPr>
          <a:xfrm>
            <a:off x="1851672" y="3184286"/>
            <a:ext cx="717079" cy="360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>
            <a:endCxn id="114" idx="2"/>
          </p:cNvCxnSpPr>
          <p:nvPr/>
        </p:nvCxnSpPr>
        <p:spPr>
          <a:xfrm>
            <a:off x="702545" y="3533685"/>
            <a:ext cx="717079" cy="42822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11512" y="40483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121" name="TextBox 120"/>
          <p:cNvSpPr txBox="1"/>
          <p:nvPr/>
        </p:nvSpPr>
        <p:spPr>
          <a:xfrm>
            <a:off x="2843544" y="404838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/>
              <p:cNvSpPr txBox="1"/>
              <p:nvPr/>
            </p:nvSpPr>
            <p:spPr>
              <a:xfrm>
                <a:off x="1848455" y="4048382"/>
                <a:ext cx="399468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55" y="4048382"/>
                <a:ext cx="399468" cy="404791"/>
              </a:xfrm>
              <a:prstGeom prst="rect">
                <a:avLst/>
              </a:prstGeom>
              <a:blipFill rotWithShape="1">
                <a:blip r:embed="rId2"/>
                <a:stretch>
                  <a:fillRect t="-20896" r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Прямая соединительная линия 122"/>
          <p:cNvCxnSpPr>
            <a:stCxn id="112" idx="6"/>
          </p:cNvCxnSpPr>
          <p:nvPr/>
        </p:nvCxnSpPr>
        <p:spPr>
          <a:xfrm flipV="1">
            <a:off x="699544" y="2544372"/>
            <a:ext cx="720080" cy="99995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>
            <a:stCxn id="112" idx="6"/>
            <a:endCxn id="102" idx="2"/>
          </p:cNvCxnSpPr>
          <p:nvPr/>
        </p:nvCxnSpPr>
        <p:spPr>
          <a:xfrm flipV="1">
            <a:off x="699544" y="1758506"/>
            <a:ext cx="714220" cy="17858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>
            <a:stCxn id="101" idx="6"/>
          </p:cNvCxnSpPr>
          <p:nvPr/>
        </p:nvCxnSpPr>
        <p:spPr>
          <a:xfrm>
            <a:off x="693684" y="2118546"/>
            <a:ext cx="725940" cy="104603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>
            <a:stCxn id="101" idx="6"/>
            <a:endCxn id="114" idx="2"/>
          </p:cNvCxnSpPr>
          <p:nvPr/>
        </p:nvCxnSpPr>
        <p:spPr>
          <a:xfrm>
            <a:off x="693684" y="2118546"/>
            <a:ext cx="725940" cy="184336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>
            <a:endCxn id="115" idx="2"/>
          </p:cNvCxnSpPr>
          <p:nvPr/>
        </p:nvCxnSpPr>
        <p:spPr>
          <a:xfrm>
            <a:off x="1824677" y="2497130"/>
            <a:ext cx="744074" cy="10471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>
            <a:endCxn id="115" idx="2"/>
          </p:cNvCxnSpPr>
          <p:nvPr/>
        </p:nvCxnSpPr>
        <p:spPr>
          <a:xfrm>
            <a:off x="1836674" y="1737974"/>
            <a:ext cx="732077" cy="180635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>
            <a:endCxn id="104" idx="2"/>
          </p:cNvCxnSpPr>
          <p:nvPr/>
        </p:nvCxnSpPr>
        <p:spPr>
          <a:xfrm flipV="1">
            <a:off x="1854787" y="2118546"/>
            <a:ext cx="708104" cy="10657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Прямая соединительная линия 138"/>
          <p:cNvCxnSpPr>
            <a:endCxn id="104" idx="2"/>
          </p:cNvCxnSpPr>
          <p:nvPr/>
        </p:nvCxnSpPr>
        <p:spPr>
          <a:xfrm flipV="1">
            <a:off x="1843344" y="2118546"/>
            <a:ext cx="719547" cy="179956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Прямая со стрелкой 140"/>
          <p:cNvCxnSpPr/>
          <p:nvPr/>
        </p:nvCxnSpPr>
        <p:spPr>
          <a:xfrm flipV="1">
            <a:off x="4775582" y="1765188"/>
            <a:ext cx="0" cy="295232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Прямая со стрелкой 141"/>
          <p:cNvCxnSpPr/>
          <p:nvPr/>
        </p:nvCxnSpPr>
        <p:spPr>
          <a:xfrm>
            <a:off x="4127510" y="3670610"/>
            <a:ext cx="4251552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Прямая соединительная линия 145"/>
          <p:cNvCxnSpPr/>
          <p:nvPr/>
        </p:nvCxnSpPr>
        <p:spPr>
          <a:xfrm>
            <a:off x="4046160" y="2391636"/>
            <a:ext cx="2448272" cy="191620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/>
          <p:nvPr/>
        </p:nvCxnSpPr>
        <p:spPr>
          <a:xfrm>
            <a:off x="5398735" y="2129708"/>
            <a:ext cx="582748" cy="227815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>
            <a:stCxn id="175" idx="1"/>
          </p:cNvCxnSpPr>
          <p:nvPr/>
        </p:nvCxnSpPr>
        <p:spPr>
          <a:xfrm>
            <a:off x="3821016" y="2856600"/>
            <a:ext cx="4257592" cy="108809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/>
          <p:cNvCxnSpPr/>
          <p:nvPr/>
        </p:nvCxnSpPr>
        <p:spPr>
          <a:xfrm>
            <a:off x="3902144" y="3320231"/>
            <a:ext cx="4176464" cy="23279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254248" y="3760025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163" name="TextBox 162"/>
          <p:cNvSpPr txBox="1"/>
          <p:nvPr/>
        </p:nvSpPr>
        <p:spPr>
          <a:xfrm>
            <a:off x="4335725" y="1630906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476541" y="15805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67" name="TextBox 166"/>
          <p:cNvSpPr txBox="1"/>
          <p:nvPr/>
        </p:nvSpPr>
        <p:spPr>
          <a:xfrm>
            <a:off x="1466432" y="23597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68" name="TextBox 167"/>
          <p:cNvSpPr txBox="1"/>
          <p:nvPr/>
        </p:nvSpPr>
        <p:spPr>
          <a:xfrm>
            <a:off x="1482401" y="37772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70" name="TextBox 169"/>
          <p:cNvSpPr txBox="1"/>
          <p:nvPr/>
        </p:nvSpPr>
        <p:spPr>
          <a:xfrm>
            <a:off x="1467890" y="30136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172" name="TextBox 171"/>
          <p:cNvSpPr txBox="1"/>
          <p:nvPr/>
        </p:nvSpPr>
        <p:spPr>
          <a:xfrm>
            <a:off x="3781041" y="33202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73" name="TextBox 172"/>
          <p:cNvSpPr txBox="1"/>
          <p:nvPr/>
        </p:nvSpPr>
        <p:spPr>
          <a:xfrm>
            <a:off x="4155711" y="21396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sp>
        <p:nvSpPr>
          <p:cNvPr id="174" name="TextBox 173"/>
          <p:cNvSpPr txBox="1"/>
          <p:nvPr/>
        </p:nvSpPr>
        <p:spPr>
          <a:xfrm>
            <a:off x="5081184" y="2047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ru-RU" dirty="0"/>
          </a:p>
        </p:txBody>
      </p:sp>
      <p:sp>
        <p:nvSpPr>
          <p:cNvPr id="175" name="TextBox 174"/>
          <p:cNvSpPr txBox="1"/>
          <p:nvPr/>
        </p:nvSpPr>
        <p:spPr>
          <a:xfrm>
            <a:off x="3821016" y="26719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ru-RU" dirty="0"/>
          </a:p>
        </p:txBody>
      </p:sp>
      <p:sp>
        <p:nvSpPr>
          <p:cNvPr id="176" name="Блок-схема: узел 175"/>
          <p:cNvSpPr/>
          <p:nvPr/>
        </p:nvSpPr>
        <p:spPr>
          <a:xfrm>
            <a:off x="5997556" y="2595808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Блок-схема: узел 176"/>
          <p:cNvSpPr/>
          <p:nvPr/>
        </p:nvSpPr>
        <p:spPr>
          <a:xfrm>
            <a:off x="6770228" y="300847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Блок-схема: узел 177"/>
          <p:cNvSpPr/>
          <p:nvPr/>
        </p:nvSpPr>
        <p:spPr>
          <a:xfrm>
            <a:off x="7380312" y="275215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Блок-схема: узел 178"/>
          <p:cNvSpPr/>
          <p:nvPr/>
        </p:nvSpPr>
        <p:spPr>
          <a:xfrm>
            <a:off x="6696612" y="2430515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Блок-схема: узел 179"/>
          <p:cNvSpPr/>
          <p:nvPr/>
        </p:nvSpPr>
        <p:spPr>
          <a:xfrm>
            <a:off x="6179669" y="294259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TextBox 182"/>
          <p:cNvSpPr txBox="1"/>
          <p:nvPr/>
        </p:nvSpPr>
        <p:spPr>
          <a:xfrm>
            <a:off x="237655" y="1152578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Сеть 4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внутр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эл-та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/>
              <p:cNvSpPr txBox="1"/>
              <p:nvPr/>
            </p:nvSpPr>
            <p:spPr>
              <a:xfrm>
                <a:off x="5535338" y="1320308"/>
                <a:ext cx="3037037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Пространство состояний входного сигнала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8" y="1320308"/>
                <a:ext cx="3037037" cy="679930"/>
              </a:xfrm>
              <a:prstGeom prst="rect">
                <a:avLst/>
              </a:prstGeom>
              <a:blipFill rotWithShape="1">
                <a:blip r:embed="rId3"/>
                <a:stretch>
                  <a:fillRect l="-1606" t="-5405" b="-13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/>
          <p:cNvSpPr/>
          <p:nvPr/>
        </p:nvSpPr>
        <p:spPr>
          <a:xfrm>
            <a:off x="5690108" y="2232107"/>
            <a:ext cx="2160240" cy="1083532"/>
          </a:xfrm>
          <a:prstGeom prst="ellipse">
            <a:avLst/>
          </a:prstGeom>
          <a:solidFill>
            <a:schemeClr val="accent4">
              <a:lumMod val="75000"/>
              <a:alpha val="42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83521" y="4746442"/>
                <a:ext cx="8264944" cy="1398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 smtClean="0">
                    <a:solidFill>
                      <a:srgbClr val="002060"/>
                    </a:solidFill>
                  </a:rPr>
                  <a:t>Для успешного представления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sz="2000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sz="2000" b="1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sz="2000" b="1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000" dirty="0" smtClean="0">
                    <a:solidFill>
                      <a:srgbClr val="002060"/>
                    </a:solidFill>
                  </a:rPr>
                  <a:t> гиперплоскостью или линейной интерполяцией необходимо, чтобы отдельные нейроны внутреннего слоя проявляли свои нелинейные свойства в области пространства состояний </a:t>
                </a:r>
                <a:r>
                  <a:rPr lang="ru-RU" sz="2000" dirty="0">
                    <a:solidFill>
                      <a:srgbClr val="002060"/>
                    </a:solidFill>
                  </a:rPr>
                  <a:t>входного сигнала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2000" dirty="0" smtClean="0">
                    <a:solidFill>
                      <a:srgbClr val="002060"/>
                    </a:solidFill>
                  </a:rPr>
                  <a:t> </a:t>
                </a:r>
                <a:endParaRPr lang="ru-RU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1" y="4746442"/>
                <a:ext cx="8264944" cy="1398203"/>
              </a:xfrm>
              <a:prstGeom prst="rect">
                <a:avLst/>
              </a:prstGeom>
              <a:blipFill rotWithShape="1">
                <a:blip r:embed="rId4"/>
                <a:stretch>
                  <a:fillRect l="-737" b="-69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8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8663 -0.07338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0.15989 -0.072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86" y="-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7 L 0.01042 -0.121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0.01823 -0.0849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7" grpId="0" animBg="1"/>
      <p:bldP spid="178" grpId="0" animBg="1"/>
      <p:bldP spid="179" grpId="0" animBg="1"/>
      <p:bldP spid="1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86899" y="2924944"/>
                <a:ext cx="5091202" cy="3342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=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max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(0,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f</m:t>
                    </m:r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  <a:r>
                  <a:rPr lang="ru-RU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=</a:t>
                </a:r>
                <a:r>
                  <a:rPr lang="ru-RU" sz="24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	</a:t>
                </a:r>
                <a:endParaRPr lang="ru-RU" sz="2400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Можно определить обратную функцию:</a:t>
                </a:r>
                <a:endParaRPr lang="en-US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chemeClr val="bg2">
                        <a:lumMod val="25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𝜑</m:t>
                        </m:r>
                      </m:e>
                      <m:sup>
                        <m: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			</a:t>
                </a: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Для участков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𝜑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с нулевой производной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𝜑</m:t>
                        </m:r>
                      </m:e>
                      <m:sup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будет неоднозначно определена.</a:t>
                </a: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При записи уравнений для нахождения 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параметров сети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0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и </m:t>
                    </m:r>
                    <m:sSub>
                      <m:sSubPr>
                        <m:ctrlPr>
                          <a:rPr lang="ru-RU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будем для значений,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попавших в такие участки заменять знак 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равенства (=) на знак неравенства (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&lt;=).</a:t>
                </a:r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/>
                </a:r>
                <a:b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endParaRPr lang="ru-RU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99" y="2924944"/>
                <a:ext cx="5091202" cy="3342390"/>
              </a:xfrm>
              <a:prstGeom prst="rect">
                <a:avLst/>
              </a:prstGeom>
              <a:blipFill rotWithShape="1">
                <a:blip r:embed="rId2"/>
                <a:stretch>
                  <a:fillRect l="-958" t="-912" r="-47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55576" y="1052736"/>
                <a:ext cx="7037376" cy="8762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Обучение набору из Р пар соответствий  </a:t>
                </a:r>
                <a:r>
                  <a:rPr lang="en-US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40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Х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ru-RU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br>
                  <a:rPr lang="ru-RU" sz="2400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sz="2400" dirty="0" smtClean="0">
                    <a:solidFill>
                      <a:schemeClr val="bg2">
                        <a:lumMod val="25000"/>
                      </a:schemeClr>
                    </a:solidFill>
                  </a:rPr>
                  <a:t>векторов входных и выходных сигналов</a:t>
                </a:r>
                <a:endParaRPr lang="ru-RU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052736"/>
                <a:ext cx="7037376" cy="876266"/>
              </a:xfrm>
              <a:prstGeom prst="rect">
                <a:avLst/>
              </a:prstGeom>
              <a:blipFill rotWithShape="1">
                <a:blip r:embed="rId3"/>
                <a:stretch>
                  <a:fillRect l="-953" t="-699"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29002"/>
            <a:ext cx="3730752" cy="4376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86899" y="1929002"/>
                <a:ext cx="4933723" cy="1201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Сигналы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Х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соответствуют выходной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активности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output)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элементов входного 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 выходного слоёв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99" y="1929002"/>
                <a:ext cx="4933723" cy="1201419"/>
              </a:xfrm>
              <a:prstGeom prst="rect">
                <a:avLst/>
              </a:prstGeom>
              <a:blipFill rotWithShape="1">
                <a:blip r:embed="rId5"/>
                <a:stretch>
                  <a:fillRect l="-989" r="-247"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smtClean="0"/>
              <a:t>Табличное представление и интерполирование функций нейросетями</a:t>
            </a:r>
            <a:endParaRPr lang="ru-RU" sz="1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20896" y="490042"/>
            <a:ext cx="874149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Гиперплоскость или линейная интерполяция</a:t>
            </a:r>
            <a:r>
              <a:rPr lang="ru-RU" sz="2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  <a:endParaRPr lang="ru-RU" sz="2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3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19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7" y="789410"/>
            <a:ext cx="6617904" cy="3841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55703" y="2852936"/>
                <a:ext cx="4464497" cy="2157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ru-RU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kj</m:t>
                                        </m:r>
                                      </m:sub>
                                    </m:sSub>
                                  </m:e>
                                </m:nary>
                              </m:fName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</m:sub>
                                      <m:sup>
                                        <m: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ru-RU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kj</m:t>
                                        </m:r>
                                      </m:sub>
                                    </m:sSub>
                                  </m:e>
                                </m:nary>
                              </m:fName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sz="240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</m:sub>
                                      <m:sup>
                                        <m: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en-US" sz="240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………</m:t>
                            </m:r>
                          </m:e>
                          <m:e>
                            <m:func>
                              <m:funcPr>
                                <m:ctrlPr>
                                  <a:rPr lang="ru-RU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funcPr>
                              <m:fNam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  <m: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N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m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kj</m:t>
                                        </m:r>
                                      </m:sub>
                                    </m:sSub>
                                  </m:e>
                                </m:nary>
                              </m:fName>
                              <m:e>
                                <m:sSubSup>
                                  <m:sSub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k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p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j</m:t>
                                    </m:r>
                                  </m:sub>
                                </m:sSub>
                                <m:r>
                                  <a:rPr lang="en-US" sz="2400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ru-RU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ru-RU" sz="2400" i="1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j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25000"/>
                                              </a:schemeClr>
                                            </a:solidFill>
                                            <a:latin typeface="Cambria Math"/>
                                          </a:rPr>
                                          <m:t>p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ru-RU" sz="28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ru-RU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703" y="2852936"/>
                <a:ext cx="4464497" cy="215712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324677" y="1124744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Система имеет решение при </a:t>
            </a:r>
          </a:p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P&lt;= (N+1)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smtClean="0"/>
              <a:t>Табличное представление и интерполирование функций нейросетями</a:t>
            </a:r>
            <a:endParaRPr lang="ru-RU" sz="1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220896" y="490042"/>
            <a:ext cx="874149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Гиперплоскость или линейная интерполяция</a:t>
            </a:r>
            <a:r>
              <a:rPr lang="ru-RU" sz="2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?</a:t>
            </a:r>
            <a:endParaRPr lang="ru-RU" sz="2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39552" y="5010065"/>
                <a:ext cx="8496944" cy="130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При линейной интерполяции можно запомнить 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P=N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+1 произвольных пар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, необходимо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обеспечить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требуемое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для интерполяции ограничение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возможных состояний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(в данном примере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является </a:t>
                </a:r>
                <a:r>
                  <a:rPr lang="ru-RU" b="1" i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преобразованным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входным сигналом)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. 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10065"/>
                <a:ext cx="8496944" cy="1301125"/>
              </a:xfrm>
              <a:prstGeom prst="rect">
                <a:avLst/>
              </a:prstGeom>
              <a:blipFill rotWithShape="1">
                <a:blip r:embed="rId4"/>
                <a:stretch>
                  <a:fillRect l="-646" b="-37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3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0939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25188" y="332655"/>
            <a:ext cx="45640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План Доклада</a:t>
            </a:r>
            <a:endParaRPr lang="ru-RU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475" y="328442"/>
            <a:ext cx="828092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92563"/>
                </a:solidFill>
              </a:rPr>
              <a:t>Введение. </a:t>
            </a:r>
          </a:p>
          <a:p>
            <a:r>
              <a:rPr lang="ru-RU" sz="2000" dirty="0">
                <a:solidFill>
                  <a:srgbClr val="092563"/>
                </a:solidFill>
              </a:rPr>
              <a:t>Универсальный аппроксиматор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Выбор наиболее простой модели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Все </a:t>
            </a:r>
            <a:r>
              <a:rPr lang="ru-RU" sz="2000" dirty="0" err="1">
                <a:solidFill>
                  <a:srgbClr val="092563"/>
                </a:solidFill>
              </a:rPr>
              <a:t>нейросети</a:t>
            </a:r>
            <a:r>
              <a:rPr lang="ru-RU" sz="2000" dirty="0">
                <a:solidFill>
                  <a:srgbClr val="092563"/>
                </a:solidFill>
              </a:rPr>
              <a:t> – табличные </a:t>
            </a:r>
            <a:r>
              <a:rPr lang="ru-RU" sz="2000" dirty="0" err="1">
                <a:solidFill>
                  <a:srgbClr val="092563"/>
                </a:solidFill>
              </a:rPr>
              <a:t>аппроксиматоры</a:t>
            </a:r>
            <a:endParaRPr lang="ru-RU" sz="2000" dirty="0">
              <a:solidFill>
                <a:srgbClr val="0925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Универсальная </a:t>
            </a:r>
            <a:r>
              <a:rPr lang="ru-RU" sz="2000" dirty="0" err="1">
                <a:solidFill>
                  <a:srgbClr val="092563"/>
                </a:solidFill>
              </a:rPr>
              <a:t>аппроксимационная</a:t>
            </a:r>
            <a:r>
              <a:rPr lang="ru-RU" sz="2000" dirty="0">
                <a:solidFill>
                  <a:srgbClr val="092563"/>
                </a:solidFill>
              </a:rPr>
              <a:t> теорема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Парадоксы сетей глубокого обучения</a:t>
            </a:r>
          </a:p>
          <a:p>
            <a:r>
              <a:rPr lang="ru-RU" sz="2000" dirty="0">
                <a:solidFill>
                  <a:srgbClr val="092563"/>
                </a:solidFill>
              </a:rPr>
              <a:t>Основные свойства </a:t>
            </a:r>
            <a:r>
              <a:rPr lang="ru-RU" sz="2000" dirty="0" err="1">
                <a:solidFill>
                  <a:srgbClr val="092563"/>
                </a:solidFill>
              </a:rPr>
              <a:t>нейросетей</a:t>
            </a:r>
            <a:endParaRPr lang="ru-RU" sz="2000" dirty="0">
              <a:solidFill>
                <a:srgbClr val="0925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Линейно-нелинейные </a:t>
            </a:r>
            <a:r>
              <a:rPr lang="ru-RU" sz="2000" dirty="0" err="1">
                <a:solidFill>
                  <a:srgbClr val="092563"/>
                </a:solidFill>
              </a:rPr>
              <a:t>св-ва</a:t>
            </a:r>
            <a:r>
              <a:rPr lang="ru-RU" sz="2000" dirty="0">
                <a:solidFill>
                  <a:srgbClr val="092563"/>
                </a:solidFill>
              </a:rPr>
              <a:t> формального нейрона и </a:t>
            </a:r>
            <a:r>
              <a:rPr lang="ru-RU" sz="2000" dirty="0" err="1">
                <a:solidFill>
                  <a:srgbClr val="092563"/>
                </a:solidFill>
              </a:rPr>
              <a:t>нейрослоя</a:t>
            </a:r>
            <a:endParaRPr lang="ru-RU" sz="2000" dirty="0">
              <a:solidFill>
                <a:srgbClr val="09256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Гиперплоскость или кусочно-линейная интерполяция?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Конкурентная </a:t>
            </a:r>
            <a:r>
              <a:rPr lang="ru-RU" sz="2000" dirty="0">
                <a:solidFill>
                  <a:srgbClr val="092563"/>
                </a:solidFill>
              </a:rPr>
              <a:t>активность, картирование</a:t>
            </a:r>
            <a:endParaRPr lang="ru-RU" sz="2000" dirty="0">
              <a:solidFill>
                <a:srgbClr val="092563"/>
              </a:solidFill>
            </a:endParaRPr>
          </a:p>
          <a:p>
            <a:r>
              <a:rPr lang="ru-RU" sz="2000" dirty="0">
                <a:solidFill>
                  <a:srgbClr val="092563"/>
                </a:solidFill>
              </a:rPr>
              <a:t>Проблемы табличного представления функций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92563"/>
                </a:solidFill>
              </a:rPr>
              <a:t>Проклятие размерности - физические </a:t>
            </a:r>
            <a:r>
              <a:rPr lang="ru-RU" sz="2000" dirty="0" err="1">
                <a:solidFill>
                  <a:srgbClr val="092563"/>
                </a:solidFill>
              </a:rPr>
              <a:t>св-ва</a:t>
            </a:r>
            <a:r>
              <a:rPr lang="ru-RU" sz="2000" dirty="0">
                <a:solidFill>
                  <a:srgbClr val="092563"/>
                </a:solidFill>
              </a:rPr>
              <a:t> объектов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Декомпозиция сложных объектов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Сглаживание и линеаризация аппроксимируемых функций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Скорость обучения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Число точек </a:t>
            </a:r>
            <a:r>
              <a:rPr lang="ru-RU" sz="2000" dirty="0">
                <a:solidFill>
                  <a:srgbClr val="092563"/>
                </a:solidFill>
              </a:rPr>
              <a:t>интерполяции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92563"/>
                </a:solidFill>
              </a:rPr>
              <a:t>Законы обучения и целевая функция</a:t>
            </a:r>
          </a:p>
          <a:p>
            <a:r>
              <a:rPr lang="ru-RU" sz="2000" dirty="0">
                <a:solidFill>
                  <a:srgbClr val="092563"/>
                </a:solidFill>
              </a:rPr>
              <a:t>Ближайшие перспективы развития теории </a:t>
            </a:r>
            <a:r>
              <a:rPr lang="ru-RU" sz="2000" dirty="0" err="1">
                <a:solidFill>
                  <a:srgbClr val="092563"/>
                </a:solidFill>
              </a:rPr>
              <a:t>нейросетей</a:t>
            </a:r>
            <a:endParaRPr lang="ru-RU" sz="2000" dirty="0">
              <a:solidFill>
                <a:srgbClr val="092563"/>
              </a:solidFill>
            </a:endParaRPr>
          </a:p>
          <a:p>
            <a:r>
              <a:rPr lang="ru-RU" sz="2000" dirty="0">
                <a:solidFill>
                  <a:srgbClr val="092563"/>
                </a:solidFill>
              </a:rPr>
              <a:t>От рефлексов – к сознательному и осмысленному поведению</a:t>
            </a:r>
          </a:p>
          <a:p>
            <a:r>
              <a:rPr lang="ru-RU" sz="2000" dirty="0">
                <a:solidFill>
                  <a:srgbClr val="092563"/>
                </a:solidFill>
              </a:rPr>
              <a:t>Заключение</a:t>
            </a:r>
          </a:p>
          <a:p>
            <a:endParaRPr lang="ru-RU" sz="2000" dirty="0">
              <a:solidFill>
                <a:srgbClr val="2D428F"/>
              </a:solidFill>
            </a:endParaRPr>
          </a:p>
          <a:p>
            <a:endParaRPr lang="ru-RU" sz="2000" dirty="0">
              <a:solidFill>
                <a:srgbClr val="2D428F"/>
              </a:solidFill>
            </a:endParaRP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793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20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506" y="1196752"/>
            <a:ext cx="809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Условие формирования конкурентной активности: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Несовпадение номеров наиболее активных элементов при ответах на сигналы из разных областей пространства состояний входного сигнала.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7504" y="2060848"/>
                <a:ext cx="5652120" cy="226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Методы выполнения условия:</a:t>
                </a: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1. Использование радиальных функций,</a:t>
                </a: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активность вычисляется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по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(</m:t>
                        </m:r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Х</m:t>
                            </m:r>
                          </m:e>
                        </m:acc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ru-RU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и,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поскольку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Х</m:t>
                              </m:r>
                            </m:e>
                          </m:acc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ru-RU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ru-RU" b="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Х</m:t>
                              </m:r>
                            </m:e>
                          </m:acc>
                        </m:e>
                        <m:sup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−2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+ </m:t>
                      </m:r>
                      <m:sSubSup>
                        <m:sSubSup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Х</m:t>
                              </m:r>
                            </m:e>
                          </m:acc>
                        </m:e>
                        <m:sup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−2(</m:t>
                      </m:r>
                      <m:acc>
                        <m:accPr>
                          <m:chr m:val="⃗"/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Х</m:t>
                          </m:r>
                        </m:e>
                      </m:acc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b="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ru-RU" b="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то разность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b="0" i="1" baseline="-2500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  <m:r>
                      <a:rPr lang="en-US" b="0" i="1" baseline="-2500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𝑗</m:t>
                    </m:r>
                    <m:r>
                      <a:rPr lang="en-US" i="1" baseline="-2500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линейна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 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/2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 области переключений совпадают с </a:t>
                </a:r>
                <a:r>
                  <a:rPr lang="en-US" dirty="0" err="1" smtClean="0">
                    <a:solidFill>
                      <a:schemeClr val="bg2">
                        <a:lumMod val="25000"/>
                      </a:schemeClr>
                    </a:solidFill>
                  </a:rPr>
                  <a:t>ReLU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060848"/>
                <a:ext cx="5652120" cy="2262222"/>
              </a:xfrm>
              <a:prstGeom prst="rect">
                <a:avLst/>
              </a:prstGeom>
              <a:blipFill rotWithShape="1">
                <a:blip r:embed="rId2"/>
                <a:stretch>
                  <a:fillRect l="-971" t="-1617" r="-5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единительная линия 31"/>
          <p:cNvCxnSpPr/>
          <p:nvPr/>
        </p:nvCxnSpPr>
        <p:spPr>
          <a:xfrm>
            <a:off x="7045958" y="469060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 flipV="1">
            <a:off x="5014399" y="3432773"/>
            <a:ext cx="8024" cy="26300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5022423" y="6062851"/>
            <a:ext cx="388040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V="1">
            <a:off x="5022423" y="5571089"/>
            <a:ext cx="3747002" cy="49176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5022423" y="5151811"/>
            <a:ext cx="3747002" cy="9110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5014399" y="4691782"/>
            <a:ext cx="3755026" cy="137107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5022423" y="4145545"/>
            <a:ext cx="3755026" cy="191613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V="1">
            <a:off x="5035463" y="3516628"/>
            <a:ext cx="3755026" cy="254504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71918" y="3423834"/>
            <a:ext cx="226375" cy="34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</a:t>
            </a:r>
            <a:r>
              <a:rPr lang="en-US" sz="3200" baseline="-25000" dirty="0" smtClean="0"/>
              <a:t>i</a:t>
            </a:r>
            <a:endParaRPr lang="ru-RU" sz="3200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8451547" y="5544370"/>
            <a:ext cx="194057" cy="340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ru-RU" sz="32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3329" y="4174107"/>
                <a:ext cx="4839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2.</a:t>
                </a:r>
                <a:r>
                  <a:rPr lang="ru-RU" dirty="0" smtClean="0"/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Использование пороговой адаптации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  <a:sym typeface="Symbol"/>
                          </a:rPr>
                          <m:t></m:t>
                        </m:r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9" y="4174107"/>
                <a:ext cx="483978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34" t="-10000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107504" y="5103610"/>
            <a:ext cx="4516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4. Добавление шумовой компоненты в активность элементов или величины приращений параметров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541" y="4690606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3. Использование нормирования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Блок-схема: узел 46"/>
          <p:cNvSpPr/>
          <p:nvPr/>
        </p:nvSpPr>
        <p:spPr>
          <a:xfrm>
            <a:off x="6956922" y="2163923"/>
            <a:ext cx="936104" cy="864096"/>
          </a:xfrm>
          <a:prstGeom prst="flowChartConnector">
            <a:avLst/>
          </a:prstGeom>
          <a:solidFill>
            <a:schemeClr val="accent3">
              <a:lumMod val="75000"/>
              <a:alpha val="3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47"/>
          <p:cNvSpPr/>
          <p:nvPr/>
        </p:nvSpPr>
        <p:spPr>
          <a:xfrm>
            <a:off x="7612471" y="2062117"/>
            <a:ext cx="936104" cy="864096"/>
          </a:xfrm>
          <a:prstGeom prst="flowChartConnector">
            <a:avLst/>
          </a:prstGeom>
          <a:solidFill>
            <a:schemeClr val="accent3">
              <a:lumMod val="75000"/>
              <a:alpha val="3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Блок-схема: узел 48"/>
          <p:cNvSpPr/>
          <p:nvPr/>
        </p:nvSpPr>
        <p:spPr>
          <a:xfrm>
            <a:off x="7306644" y="2552159"/>
            <a:ext cx="936104" cy="864096"/>
          </a:xfrm>
          <a:prstGeom prst="flowChartConnector">
            <a:avLst/>
          </a:prstGeom>
          <a:solidFill>
            <a:schemeClr val="accent3">
              <a:lumMod val="75000"/>
              <a:alpha val="3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Блок-схема: узел 49"/>
          <p:cNvSpPr/>
          <p:nvPr/>
        </p:nvSpPr>
        <p:spPr>
          <a:xfrm>
            <a:off x="6705610" y="2667979"/>
            <a:ext cx="936104" cy="864096"/>
          </a:xfrm>
          <a:prstGeom prst="flowChartConnector">
            <a:avLst/>
          </a:prstGeom>
          <a:solidFill>
            <a:schemeClr val="accent3">
              <a:lumMod val="75000"/>
              <a:alpha val="3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Блок-схема: узел 50"/>
          <p:cNvSpPr/>
          <p:nvPr/>
        </p:nvSpPr>
        <p:spPr>
          <a:xfrm>
            <a:off x="6237558" y="3047341"/>
            <a:ext cx="936104" cy="864096"/>
          </a:xfrm>
          <a:prstGeom prst="flowChartConnector">
            <a:avLst/>
          </a:prstGeom>
          <a:solidFill>
            <a:schemeClr val="accent3">
              <a:lumMod val="75000"/>
              <a:alpha val="3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445051" y="3277923"/>
                <a:ext cx="51187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051" y="3277923"/>
                <a:ext cx="511871" cy="402931"/>
              </a:xfrm>
              <a:prstGeom prst="rect">
                <a:avLst/>
              </a:prstGeom>
              <a:blipFill rotWithShape="1"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84088" y="2812222"/>
                <a:ext cx="510589" cy="431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088" y="2812222"/>
                <a:ext cx="510589" cy="431593"/>
              </a:xfrm>
              <a:prstGeom prst="rect">
                <a:avLst/>
              </a:prstGeom>
              <a:blipFill rotWithShape="1"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912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Рисунок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4925568" cy="3102864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21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506" y="1196752"/>
            <a:ext cx="809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2. Использование пороговой адаптации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4716016" y="38610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 flipV="1">
            <a:off x="382997" y="1700808"/>
            <a:ext cx="17114" cy="45169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400111" y="6217783"/>
            <a:ext cx="82763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400111" y="5373216"/>
            <a:ext cx="7991810" cy="84456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400111" y="4653136"/>
            <a:ext cx="7991810" cy="156464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V="1">
            <a:off x="382997" y="3863067"/>
            <a:ext cx="8008924" cy="235471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V="1">
            <a:off x="400111" y="2924944"/>
            <a:ext cx="8008924" cy="32908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flipV="1">
            <a:off x="427924" y="1844824"/>
            <a:ext cx="8008924" cy="437094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Полилиния 55"/>
          <p:cNvSpPr/>
          <p:nvPr/>
        </p:nvSpPr>
        <p:spPr>
          <a:xfrm>
            <a:off x="391554" y="4163703"/>
            <a:ext cx="8137972" cy="2225728"/>
          </a:xfrm>
          <a:custGeom>
            <a:avLst/>
            <a:gdLst>
              <a:gd name="connsiteX0" fmla="*/ 0 w 8024884"/>
              <a:gd name="connsiteY0" fmla="*/ 2101755 h 2101755"/>
              <a:gd name="connsiteX1" fmla="*/ 4285397 w 8024884"/>
              <a:gd name="connsiteY1" fmla="*/ 1351128 h 2101755"/>
              <a:gd name="connsiteX2" fmla="*/ 8024884 w 8024884"/>
              <a:gd name="connsiteY2" fmla="*/ 0 h 210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4884" h="2101755">
                <a:moveTo>
                  <a:pt x="0" y="2101755"/>
                </a:moveTo>
                <a:cubicBezTo>
                  <a:pt x="1473958" y="1901587"/>
                  <a:pt x="2947916" y="1701420"/>
                  <a:pt x="4285397" y="1351128"/>
                </a:cubicBezTo>
                <a:cubicBezTo>
                  <a:pt x="5622878" y="1000835"/>
                  <a:pt x="6823881" y="500417"/>
                  <a:pt x="802488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Box 58"/>
          <p:cNvSpPr txBox="1"/>
          <p:nvPr/>
        </p:nvSpPr>
        <p:spPr>
          <a:xfrm>
            <a:off x="8150509" y="559878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ru-RU" sz="32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0111" y="1566084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</a:t>
            </a:r>
            <a:r>
              <a:rPr lang="en-US" sz="3200" baseline="-25000" dirty="0" smtClean="0"/>
              <a:t>i</a:t>
            </a:r>
            <a:endParaRPr lang="ru-RU" sz="3200" baseline="-25000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 flipV="1">
            <a:off x="427924" y="5276567"/>
            <a:ext cx="759700" cy="939197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1187624" y="5276567"/>
            <a:ext cx="864096" cy="2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2051720" y="5276567"/>
            <a:ext cx="1440160" cy="941217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195034" y="4653136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2051720" y="4665991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>
            <a:off x="3491880" y="4634690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flipV="1">
            <a:off x="400111" y="5276570"/>
            <a:ext cx="1681261" cy="941214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>
            <a:off x="2081372" y="5276571"/>
            <a:ext cx="1842556" cy="0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3923928" y="5276571"/>
            <a:ext cx="1656184" cy="94121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3923928" y="4634690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5580112" y="4665991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 flipV="1">
            <a:off x="2627784" y="5276570"/>
            <a:ext cx="1325796" cy="941214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3953580" y="5276571"/>
            <a:ext cx="1986572" cy="0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>
            <a:off x="5940152" y="5276571"/>
            <a:ext cx="1440160" cy="94121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5940152" y="4677216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>
            <a:off x="7380312" y="3935215"/>
            <a:ext cx="0" cy="236333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>
            <a:off x="2627784" y="4626950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flipV="1">
            <a:off x="4614356" y="5276570"/>
            <a:ext cx="1325796" cy="941214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>
            <a:off x="5940152" y="5276571"/>
            <a:ext cx="1986572" cy="0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7926724" y="5276571"/>
            <a:ext cx="533708" cy="322209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>
            <a:off x="4624208" y="4677813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>
            <a:off x="7926724" y="3946440"/>
            <a:ext cx="0" cy="236333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V="1">
            <a:off x="6876256" y="5276566"/>
            <a:ext cx="1051478" cy="941218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>
            <a:off x="7927734" y="5276568"/>
            <a:ext cx="532698" cy="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>
            <a:off x="6876256" y="3959892"/>
            <a:ext cx="0" cy="2363331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05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2405E-6 L 3.61111E-6 0.021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7567E-6 L -1.38889E-6 0.073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44218E-6 L -1.38889E-6 0.16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48844E-6 L -1.38889E-6 0.314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22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102" y="539102"/>
            <a:ext cx="8488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6293" y="3502749"/>
            <a:ext cx="869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Четыре основных способа формирования конкурентной активности (выделения наиболее активных элементов слоя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779" y="4149080"/>
            <a:ext cx="4032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2060"/>
                </a:solidFill>
              </a:rPr>
              <a:t>А) Алгоритмически – выбором К наиболее активных элементов из </a:t>
            </a:r>
            <a:r>
              <a:rPr lang="en-US" sz="1600" b="1" dirty="0" smtClean="0">
                <a:solidFill>
                  <a:srgbClr val="002060"/>
                </a:solidFill>
              </a:rPr>
              <a:t>N</a:t>
            </a:r>
            <a:r>
              <a:rPr lang="ru-RU" sz="1600" b="1" dirty="0" smtClean="0">
                <a:solidFill>
                  <a:srgbClr val="002060"/>
                </a:solidFill>
              </a:rPr>
              <a:t>. Основная сложность – определение числа К и других параметров.</a:t>
            </a:r>
            <a:endParaRPr lang="ru-RU" sz="1600" b="1" dirty="0">
              <a:solidFill>
                <a:srgbClr val="0020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716161" y="414908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2060"/>
                </a:solidFill>
              </a:rPr>
              <a:t>Б) Нормированием и пороговой адаптацией</a:t>
            </a:r>
            <a:endParaRPr lang="ru-RU" sz="1600" b="1" dirty="0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6779" y="5517232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2060"/>
                </a:solidFill>
              </a:rPr>
              <a:t>В) Вычитанием из активности</a:t>
            </a:r>
            <a:r>
              <a:rPr lang="en-US" sz="1600" b="1" dirty="0">
                <a:solidFill>
                  <a:srgbClr val="002060"/>
                </a:solidFill>
              </a:rPr>
              <a:t> </a:t>
            </a:r>
            <a:r>
              <a:rPr lang="ru-RU" sz="1600" b="1" dirty="0">
                <a:solidFill>
                  <a:srgbClr val="002060"/>
                </a:solidFill>
              </a:rPr>
              <a:t>элементов </a:t>
            </a:r>
            <a:r>
              <a:rPr lang="en-US" sz="1600" b="1" dirty="0">
                <a:solidFill>
                  <a:srgbClr val="002060"/>
                </a:solidFill>
              </a:rPr>
              <a:t>Z</a:t>
            </a:r>
            <a:r>
              <a:rPr lang="ru-RU" sz="1600" b="1" dirty="0">
                <a:solidFill>
                  <a:srgbClr val="002060"/>
                </a:solidFill>
              </a:rPr>
              <a:t>% от активности максимального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16161" y="5055567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rgbClr val="002060"/>
                </a:solidFill>
              </a:rPr>
              <a:t>Г) Возвратным и латеральным торможением (вычитанием суммы активности)</a:t>
            </a:r>
          </a:p>
        </p:txBody>
      </p:sp>
      <p:cxnSp>
        <p:nvCxnSpPr>
          <p:cNvPr id="49" name="Прямая со стрелкой 48"/>
          <p:cNvCxnSpPr/>
          <p:nvPr/>
        </p:nvCxnSpPr>
        <p:spPr>
          <a:xfrm>
            <a:off x="186356" y="2834718"/>
            <a:ext cx="3096344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992703" y="23306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baseline="-25000" dirty="0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391830" y="2822328"/>
            <a:ext cx="259032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Блок-схема: узел 57"/>
          <p:cNvSpPr/>
          <p:nvPr/>
        </p:nvSpPr>
        <p:spPr>
          <a:xfrm>
            <a:off x="905550" y="2780492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 стрелкой 62"/>
          <p:cNvCxnSpPr/>
          <p:nvPr/>
        </p:nvCxnSpPr>
        <p:spPr>
          <a:xfrm>
            <a:off x="173767" y="1569244"/>
            <a:ext cx="3096344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980114" y="10651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ru-RU" baseline="-25000" dirty="0"/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>
            <a:off x="379241" y="1556854"/>
            <a:ext cx="259032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Месяц 65"/>
          <p:cNvSpPr/>
          <p:nvPr/>
        </p:nvSpPr>
        <p:spPr>
          <a:xfrm rot="16200000">
            <a:off x="1148569" y="828241"/>
            <a:ext cx="648072" cy="2154858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Блок-схема: узел 66"/>
          <p:cNvSpPr/>
          <p:nvPr/>
        </p:nvSpPr>
        <p:spPr>
          <a:xfrm>
            <a:off x="1411578" y="150262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Месяц 67"/>
          <p:cNvSpPr/>
          <p:nvPr/>
        </p:nvSpPr>
        <p:spPr>
          <a:xfrm rot="16200000">
            <a:off x="1360916" y="815851"/>
            <a:ext cx="648072" cy="2154858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/>
          <p:cNvSpPr/>
          <p:nvPr/>
        </p:nvSpPr>
        <p:spPr>
          <a:xfrm>
            <a:off x="1623925" y="149023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Месяц 69"/>
          <p:cNvSpPr/>
          <p:nvPr/>
        </p:nvSpPr>
        <p:spPr>
          <a:xfrm rot="16200000">
            <a:off x="1579815" y="803461"/>
            <a:ext cx="648072" cy="2154858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Блок-схема: узел 70"/>
          <p:cNvSpPr/>
          <p:nvPr/>
        </p:nvSpPr>
        <p:spPr>
          <a:xfrm>
            <a:off x="1842824" y="149849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Блок-схема: узел 72"/>
          <p:cNvSpPr/>
          <p:nvPr/>
        </p:nvSpPr>
        <p:spPr>
          <a:xfrm>
            <a:off x="2316303" y="2764493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Месяц 73"/>
          <p:cNvSpPr/>
          <p:nvPr/>
        </p:nvSpPr>
        <p:spPr>
          <a:xfrm rot="16200000">
            <a:off x="1362955" y="2579622"/>
            <a:ext cx="648072" cy="1151046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Блок-схема: узел 74"/>
          <p:cNvSpPr/>
          <p:nvPr/>
        </p:nvSpPr>
        <p:spPr>
          <a:xfrm>
            <a:off x="1609253" y="2764493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742158" y="1050026"/>
                <a:ext cx="52470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Суть проблемы: при отсутствии конкурентной активности </a:t>
                </a:r>
                <a:r>
                  <a:rPr lang="ru-RU" dirty="0" err="1" smtClean="0">
                    <a:solidFill>
                      <a:schemeClr val="bg2">
                        <a:lumMod val="25000"/>
                      </a:schemeClr>
                    </a:solidFill>
                  </a:rPr>
                  <a:t>картирующие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вектора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собираются в центре пространства состояний входного сигнала.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158" y="1050026"/>
                <a:ext cx="5247035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1045" t="-3046" b="-6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Прямоугольник 39"/>
              <p:cNvSpPr/>
              <p:nvPr/>
            </p:nvSpPr>
            <p:spPr>
              <a:xfrm>
                <a:off x="1224771" y="1082063"/>
                <a:ext cx="52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0" name="Прямоугольник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771" y="1082063"/>
                <a:ext cx="522194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Прямоугольник 77"/>
              <p:cNvSpPr/>
              <p:nvPr/>
            </p:nvSpPr>
            <p:spPr>
              <a:xfrm>
                <a:off x="1381657" y="2330662"/>
                <a:ext cx="52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8" name="Прямоугольник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57" y="2330662"/>
                <a:ext cx="52219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Блок-схема: узел 51"/>
          <p:cNvSpPr/>
          <p:nvPr/>
        </p:nvSpPr>
        <p:spPr>
          <a:xfrm>
            <a:off x="6444209" y="1970170"/>
            <a:ext cx="1656184" cy="1597079"/>
          </a:xfrm>
          <a:prstGeom prst="flowChartConnector">
            <a:avLst/>
          </a:prstGeom>
          <a:noFill/>
          <a:ln w="31750">
            <a:solidFill>
              <a:srgbClr val="11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Месяц 79"/>
          <p:cNvSpPr/>
          <p:nvPr/>
        </p:nvSpPr>
        <p:spPr>
          <a:xfrm rot="3586691">
            <a:off x="6677897" y="1608719"/>
            <a:ext cx="792549" cy="1656184"/>
          </a:xfrm>
          <a:prstGeom prst="moon">
            <a:avLst>
              <a:gd name="adj" fmla="val 0"/>
            </a:avLst>
          </a:prstGeom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Месяц 71"/>
          <p:cNvSpPr/>
          <p:nvPr/>
        </p:nvSpPr>
        <p:spPr>
          <a:xfrm rot="16200000">
            <a:off x="6876026" y="2332676"/>
            <a:ext cx="792549" cy="1656184"/>
          </a:xfrm>
          <a:prstGeom prst="moon">
            <a:avLst>
              <a:gd name="adj" fmla="val 0"/>
            </a:avLst>
          </a:prstGeom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Блок-схема: узел 80"/>
          <p:cNvSpPr/>
          <p:nvPr/>
        </p:nvSpPr>
        <p:spPr>
          <a:xfrm>
            <a:off x="7194563" y="2713878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Блок-схема: узел 81"/>
          <p:cNvSpPr/>
          <p:nvPr/>
        </p:nvSpPr>
        <p:spPr>
          <a:xfrm>
            <a:off x="7978217" y="2505056"/>
            <a:ext cx="155476" cy="133230"/>
          </a:xfrm>
          <a:prstGeom prst="flowChartConnector">
            <a:avLst/>
          </a:prstGeom>
          <a:solidFill>
            <a:srgbClr val="118D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ямоугольник 82"/>
              <p:cNvSpPr/>
              <p:nvPr/>
            </p:nvSpPr>
            <p:spPr>
              <a:xfrm>
                <a:off x="6827845" y="2330662"/>
                <a:ext cx="52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3" name="Прямоугольник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845" y="2330662"/>
                <a:ext cx="52219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ямоугольник 83"/>
              <p:cNvSpPr/>
              <p:nvPr/>
            </p:nvSpPr>
            <p:spPr>
              <a:xfrm>
                <a:off x="8213629" y="2320390"/>
                <a:ext cx="522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4" name="Прямоугольник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629" y="2320390"/>
                <a:ext cx="522194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Месяц 84"/>
          <p:cNvSpPr/>
          <p:nvPr/>
        </p:nvSpPr>
        <p:spPr>
          <a:xfrm rot="16200000">
            <a:off x="2064720" y="2579622"/>
            <a:ext cx="648072" cy="1151046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Месяц 85"/>
          <p:cNvSpPr/>
          <p:nvPr/>
        </p:nvSpPr>
        <p:spPr>
          <a:xfrm rot="16200000">
            <a:off x="664934" y="2589661"/>
            <a:ext cx="648072" cy="1151046"/>
          </a:xfrm>
          <a:prstGeom prst="moon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3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23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506" y="1196752"/>
            <a:ext cx="809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А) Алгоритмически – выбором К наиболее активных элементов из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 Основная сложность – определение числа К и других параметров.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45127"/>
            <a:ext cx="5068158" cy="28083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08877" y="2058980"/>
            <a:ext cx="39351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Число К должно быть пропорционально размерности пространства состояний входного сигнала.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Определить размерность можно варьируя число К и сравнивая изменение разности активности между максимальным и минимальным значениями активности элементов, вошедших в К выделенных.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507" y="5198301"/>
            <a:ext cx="867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Определять размерность можно не каждый раз, однажды определённую размерность следует для каждого элемента запомнить и изредка проверять.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24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506" y="1196752"/>
            <a:ext cx="809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Б) Нормированием и пороговой адаптацией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683568" y="1883618"/>
            <a:ext cx="0" cy="190542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683568" y="3789040"/>
            <a:ext cx="6120680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34909" y="3068960"/>
                <a:ext cx="78906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ru-RU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  <a:sym typeface="Symbol"/>
                            </a:rPr>
                            <m:t></m:t>
                          </m:r>
                          <m:sSubSup>
                            <m:sSubSup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909" y="3068960"/>
                <a:ext cx="789062" cy="6560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04031" y="172949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const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Дуга 14"/>
          <p:cNvSpPr/>
          <p:nvPr/>
        </p:nvSpPr>
        <p:spPr>
          <a:xfrm>
            <a:off x="-1188640" y="2116393"/>
            <a:ext cx="3744416" cy="3312368"/>
          </a:xfrm>
          <a:prstGeom prst="arc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683568" y="2636912"/>
            <a:ext cx="1296144" cy="113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 flipV="1">
            <a:off x="2051720" y="2636912"/>
            <a:ext cx="504056" cy="115212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 flipV="1">
            <a:off x="1691680" y="2348880"/>
            <a:ext cx="356523" cy="144016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1331640" y="2204864"/>
            <a:ext cx="283546" cy="1584176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1070477" y="2116393"/>
            <a:ext cx="141773" cy="167264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 flipV="1">
            <a:off x="2555776" y="3501008"/>
            <a:ext cx="3479134" cy="28803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flipH="1" flipV="1">
            <a:off x="2483768" y="3284984"/>
            <a:ext cx="2229673" cy="508964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 flipH="1" flipV="1">
            <a:off x="2303748" y="2952716"/>
            <a:ext cx="1112608" cy="836324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380098" y="2060848"/>
            <a:ext cx="1743630" cy="504056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1171109" y="2060848"/>
            <a:ext cx="1384667" cy="1008112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1791434" y="2276872"/>
            <a:ext cx="908358" cy="1368152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2233591" y="2636912"/>
            <a:ext cx="322185" cy="1368152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46577" y="1880008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Например, вводится дополнительный константный вход и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N-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мерное пространство Х отображается на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+1-мерную сферу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83568" y="4005064"/>
                <a:ext cx="8339673" cy="233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Пороговой адаптацией обеспечивается требуемая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) конкурентная активность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элементов слоя, порог активного элемента увеличивают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ru-RU" b="0" i="0" dirty="0" smtClean="0">
                  <a:solidFill>
                    <a:schemeClr val="bg2">
                      <a:lumMod val="2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  <a:sym typeface="Symbol"/>
                            </a:rPr>
                            <m:t></m:t>
                          </m:r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ru-RU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а пороги остальных элементов (количеством </a:t>
                </a:r>
                <a14:m>
                  <m:oMath xmlns:m="http://schemas.openxmlformats.org/officeDocument/2006/math"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𝑅</m:t>
                    </m:r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) уменьшают обратно пропорционально числу активных элементов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ru-RU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a:rPr lang="ru-RU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  <a:sym typeface="Symbol"/>
                        </a:rPr>
                        <m:t>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den>
                      </m:f>
                      <m:r>
                        <a:rPr lang="ru-RU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ru-RU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  <a:sym typeface="Symbol"/>
                        </a:rPr>
                        <m:t>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  <a:sym typeface="Symbol"/>
                        </a:rPr>
                        <m:t>𝑗</m:t>
                      </m:r>
                    </m:oMath>
                  </m:oMathPara>
                </a14:m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05064"/>
                <a:ext cx="8339673" cy="2334357"/>
              </a:xfrm>
              <a:prstGeom prst="rect">
                <a:avLst/>
              </a:prstGeom>
              <a:blipFill rotWithShape="1">
                <a:blip r:embed="rId3"/>
                <a:stretch>
                  <a:fillRect l="-585" t="-15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25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2506" y="1196752"/>
                <a:ext cx="80979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В) Вычитанием из активности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элементов 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Z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% от активности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максимального (или вычитанием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ru-RU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𝛿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) 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06" y="1196752"/>
                <a:ext cx="8097926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602" t="-5660" r="-1204"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Прямая со стрелкой 8"/>
          <p:cNvCxnSpPr/>
          <p:nvPr/>
        </p:nvCxnSpPr>
        <p:spPr>
          <a:xfrm flipV="1">
            <a:off x="666187" y="2233464"/>
            <a:ext cx="0" cy="190542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666187" y="4132984"/>
            <a:ext cx="7200800" cy="590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/>
          <p:cNvCxnSpPr/>
          <p:nvPr/>
        </p:nvCxnSpPr>
        <p:spPr>
          <a:xfrm flipV="1">
            <a:off x="666187" y="3562822"/>
            <a:ext cx="6120680" cy="64807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 flipV="1">
            <a:off x="882211" y="3214625"/>
            <a:ext cx="5976664" cy="114028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1746307" y="2842743"/>
            <a:ext cx="5114035" cy="165618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V="1">
            <a:off x="3042451" y="2358084"/>
            <a:ext cx="3908654" cy="214084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3978555" y="2050654"/>
            <a:ext cx="2881787" cy="244827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flipV="1">
            <a:off x="4770643" y="2050654"/>
            <a:ext cx="1872208" cy="244827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1314259" y="2740117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2826427" y="2848129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4050563" y="2885876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4996778" y="2923623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5634739" y="2740117"/>
            <a:ext cx="0" cy="175342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6210803" y="2391920"/>
            <a:ext cx="0" cy="210161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1314259" y="3274790"/>
            <a:ext cx="1512168" cy="86409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>
            <a:off x="2791156" y="3289782"/>
            <a:ext cx="1512168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V="1">
            <a:off x="2035072" y="3289782"/>
            <a:ext cx="791355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 flipV="1">
            <a:off x="4050563" y="3310428"/>
            <a:ext cx="977235" cy="82845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2826427" y="3310428"/>
            <a:ext cx="122413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flipV="1">
            <a:off x="3259208" y="3283880"/>
            <a:ext cx="791355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 flipV="1">
            <a:off x="5027798" y="3310428"/>
            <a:ext cx="1224137" cy="82255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4050563" y="3304526"/>
            <a:ext cx="946215" cy="590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V="1">
            <a:off x="4249206" y="3298624"/>
            <a:ext cx="791355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flipH="1" flipV="1">
            <a:off x="5639866" y="3325172"/>
            <a:ext cx="1147001" cy="8078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5040561" y="3319270"/>
            <a:ext cx="594178" cy="590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V="1">
            <a:off x="4866402" y="3298624"/>
            <a:ext cx="791355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H="1" flipV="1">
            <a:off x="6257062" y="3325172"/>
            <a:ext cx="1147001" cy="8078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>
            <a:off x="5657757" y="3319270"/>
            <a:ext cx="594178" cy="590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flipV="1">
            <a:off x="5465707" y="3286831"/>
            <a:ext cx="791355" cy="84910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flipV="1">
            <a:off x="6257062" y="3298624"/>
            <a:ext cx="961853" cy="885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Прямоугольник 108"/>
              <p:cNvSpPr/>
              <p:nvPr/>
            </p:nvSpPr>
            <p:spPr>
              <a:xfrm>
                <a:off x="7589635" y="3720322"/>
                <a:ext cx="554704" cy="422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9" name="Прямоугольник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35" y="3720322"/>
                <a:ext cx="554704" cy="42203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Прямоугольник 109"/>
              <p:cNvSpPr/>
              <p:nvPr/>
            </p:nvSpPr>
            <p:spPr>
              <a:xfrm>
                <a:off x="670224" y="2207254"/>
                <a:ext cx="456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0" name="Прямоугольник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4" y="2207254"/>
                <a:ext cx="456471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Блок-схема: узел 110"/>
          <p:cNvSpPr/>
          <p:nvPr/>
        </p:nvSpPr>
        <p:spPr>
          <a:xfrm>
            <a:off x="5998689" y="4838033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Блок-схема: узел 111"/>
          <p:cNvSpPr/>
          <p:nvPr/>
        </p:nvSpPr>
        <p:spPr>
          <a:xfrm>
            <a:off x="6922175" y="4598729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Блок-схема: узел 112"/>
          <p:cNvSpPr/>
          <p:nvPr/>
        </p:nvSpPr>
        <p:spPr>
          <a:xfrm>
            <a:off x="6918704" y="5098487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Блок-схема: узел 113"/>
          <p:cNvSpPr/>
          <p:nvPr/>
        </p:nvSpPr>
        <p:spPr>
          <a:xfrm>
            <a:off x="8634832" y="4828843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5" name="Прямая соединительная линия 114"/>
          <p:cNvCxnSpPr/>
          <p:nvPr/>
        </p:nvCxnSpPr>
        <p:spPr>
          <a:xfrm flipV="1">
            <a:off x="8059823" y="4982491"/>
            <a:ext cx="575009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>
            <a:stCxn id="111" idx="6"/>
            <a:endCxn id="112" idx="2"/>
          </p:cNvCxnSpPr>
          <p:nvPr/>
        </p:nvCxnSpPr>
        <p:spPr>
          <a:xfrm flipV="1">
            <a:off x="6343694" y="4743187"/>
            <a:ext cx="578481" cy="23930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>
            <a:endCxn id="114" idx="2"/>
          </p:cNvCxnSpPr>
          <p:nvPr/>
        </p:nvCxnSpPr>
        <p:spPr>
          <a:xfrm>
            <a:off x="8062220" y="4732538"/>
            <a:ext cx="572612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>
            <a:stCxn id="111" idx="6"/>
            <a:endCxn id="113" idx="2"/>
          </p:cNvCxnSpPr>
          <p:nvPr/>
        </p:nvCxnSpPr>
        <p:spPr>
          <a:xfrm>
            <a:off x="6343694" y="4982491"/>
            <a:ext cx="575010" cy="26045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Блок-схема: узел 118"/>
          <p:cNvSpPr/>
          <p:nvPr/>
        </p:nvSpPr>
        <p:spPr>
          <a:xfrm>
            <a:off x="5998690" y="5803561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Блок-схема: узел 119"/>
          <p:cNvSpPr/>
          <p:nvPr/>
        </p:nvSpPr>
        <p:spPr>
          <a:xfrm>
            <a:off x="6918705" y="5531915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Блок-схема: узел 120"/>
          <p:cNvSpPr/>
          <p:nvPr/>
        </p:nvSpPr>
        <p:spPr>
          <a:xfrm>
            <a:off x="6926854" y="6061526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Блок-схема: узел 121"/>
          <p:cNvSpPr/>
          <p:nvPr/>
        </p:nvSpPr>
        <p:spPr>
          <a:xfrm>
            <a:off x="8639511" y="5782280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3" name="Прямая соединительная линия 122"/>
          <p:cNvCxnSpPr/>
          <p:nvPr/>
        </p:nvCxnSpPr>
        <p:spPr>
          <a:xfrm flipV="1">
            <a:off x="8064503" y="5935928"/>
            <a:ext cx="575009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>
            <a:endCxn id="120" idx="2"/>
          </p:cNvCxnSpPr>
          <p:nvPr/>
        </p:nvCxnSpPr>
        <p:spPr>
          <a:xfrm flipV="1">
            <a:off x="6343697" y="5676373"/>
            <a:ext cx="575009" cy="21668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>
            <a:endCxn id="122" idx="2"/>
          </p:cNvCxnSpPr>
          <p:nvPr/>
        </p:nvCxnSpPr>
        <p:spPr>
          <a:xfrm>
            <a:off x="8066899" y="5685975"/>
            <a:ext cx="572612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/>
          <p:cNvCxnSpPr>
            <a:endCxn id="121" idx="2"/>
          </p:cNvCxnSpPr>
          <p:nvPr/>
        </p:nvCxnSpPr>
        <p:spPr>
          <a:xfrm>
            <a:off x="6354242" y="5919623"/>
            <a:ext cx="572612" cy="28636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121842" y="6263807"/>
            <a:ext cx="251147" cy="24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128" name="TextBox 127"/>
          <p:cNvSpPr txBox="1"/>
          <p:nvPr/>
        </p:nvSpPr>
        <p:spPr>
          <a:xfrm>
            <a:off x="8751935" y="6239044"/>
            <a:ext cx="251147" cy="24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7269290" y="6263807"/>
                <a:ext cx="318989" cy="270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90" y="6263807"/>
                <a:ext cx="318989" cy="270689"/>
              </a:xfrm>
              <a:prstGeom prst="rect">
                <a:avLst/>
              </a:prstGeom>
              <a:blipFill rotWithShape="1">
                <a:blip r:embed="rId5"/>
                <a:stretch>
                  <a:fillRect b="-43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Прямая соединительная линия 129"/>
          <p:cNvCxnSpPr>
            <a:stCxn id="119" idx="6"/>
          </p:cNvCxnSpPr>
          <p:nvPr/>
        </p:nvCxnSpPr>
        <p:spPr>
          <a:xfrm flipV="1">
            <a:off x="6343696" y="5279338"/>
            <a:ext cx="575009" cy="66868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>
            <a:stCxn id="119" idx="6"/>
            <a:endCxn id="112" idx="2"/>
          </p:cNvCxnSpPr>
          <p:nvPr/>
        </p:nvCxnSpPr>
        <p:spPr>
          <a:xfrm flipV="1">
            <a:off x="6343695" y="4743187"/>
            <a:ext cx="578480" cy="120483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>
            <a:stCxn id="111" idx="6"/>
          </p:cNvCxnSpPr>
          <p:nvPr/>
        </p:nvCxnSpPr>
        <p:spPr>
          <a:xfrm>
            <a:off x="6343694" y="4982491"/>
            <a:ext cx="579688" cy="6994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>
            <a:stCxn id="111" idx="6"/>
            <a:endCxn id="121" idx="2"/>
          </p:cNvCxnSpPr>
          <p:nvPr/>
        </p:nvCxnSpPr>
        <p:spPr>
          <a:xfrm>
            <a:off x="6343694" y="4982491"/>
            <a:ext cx="583160" cy="122349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>
            <a:endCxn id="122" idx="2"/>
          </p:cNvCxnSpPr>
          <p:nvPr/>
        </p:nvCxnSpPr>
        <p:spPr>
          <a:xfrm>
            <a:off x="8045343" y="5226465"/>
            <a:ext cx="594169" cy="70027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>
            <a:endCxn id="122" idx="2"/>
          </p:cNvCxnSpPr>
          <p:nvPr/>
        </p:nvCxnSpPr>
        <p:spPr>
          <a:xfrm>
            <a:off x="8054923" y="4718808"/>
            <a:ext cx="584589" cy="120793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/>
          <p:cNvCxnSpPr>
            <a:endCxn id="114" idx="2"/>
          </p:cNvCxnSpPr>
          <p:nvPr/>
        </p:nvCxnSpPr>
        <p:spPr>
          <a:xfrm flipV="1">
            <a:off x="8069387" y="4973301"/>
            <a:ext cx="565445" cy="71267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>
            <a:endCxn id="114" idx="2"/>
          </p:cNvCxnSpPr>
          <p:nvPr/>
        </p:nvCxnSpPr>
        <p:spPr>
          <a:xfrm flipV="1">
            <a:off x="8060249" y="4973301"/>
            <a:ext cx="574583" cy="120339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Блок-схема: узел 143"/>
          <p:cNvSpPr/>
          <p:nvPr/>
        </p:nvSpPr>
        <p:spPr>
          <a:xfrm>
            <a:off x="3217406" y="4840934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Блок-схема: узел 144"/>
          <p:cNvSpPr/>
          <p:nvPr/>
        </p:nvSpPr>
        <p:spPr>
          <a:xfrm>
            <a:off x="4137420" y="4600171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Блок-схема: узел 145"/>
          <p:cNvSpPr/>
          <p:nvPr/>
        </p:nvSpPr>
        <p:spPr>
          <a:xfrm>
            <a:off x="4137420" y="5120180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Блок-схема: узел 146"/>
          <p:cNvSpPr/>
          <p:nvPr/>
        </p:nvSpPr>
        <p:spPr>
          <a:xfrm>
            <a:off x="5055037" y="4840934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8" name="Прямая соединительная линия 147"/>
          <p:cNvCxnSpPr/>
          <p:nvPr/>
        </p:nvCxnSpPr>
        <p:spPr>
          <a:xfrm flipV="1">
            <a:off x="4480028" y="4994582"/>
            <a:ext cx="575009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/>
          <p:cNvCxnSpPr>
            <a:stCxn id="144" idx="6"/>
            <a:endCxn id="145" idx="2"/>
          </p:cNvCxnSpPr>
          <p:nvPr/>
        </p:nvCxnSpPr>
        <p:spPr>
          <a:xfrm flipV="1">
            <a:off x="3562411" y="4744629"/>
            <a:ext cx="575009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>
            <a:stCxn id="145" idx="6"/>
            <a:endCxn id="147" idx="2"/>
          </p:cNvCxnSpPr>
          <p:nvPr/>
        </p:nvCxnSpPr>
        <p:spPr>
          <a:xfrm>
            <a:off x="4482425" y="4744629"/>
            <a:ext cx="572612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>
            <a:stCxn id="144" idx="6"/>
            <a:endCxn id="146" idx="2"/>
          </p:cNvCxnSpPr>
          <p:nvPr/>
        </p:nvCxnSpPr>
        <p:spPr>
          <a:xfrm>
            <a:off x="3562411" y="4985392"/>
            <a:ext cx="575009" cy="27924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Блок-схема: узел 151"/>
          <p:cNvSpPr/>
          <p:nvPr/>
        </p:nvSpPr>
        <p:spPr>
          <a:xfrm>
            <a:off x="3222085" y="5794371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Блок-схема: узел 152"/>
          <p:cNvSpPr/>
          <p:nvPr/>
        </p:nvSpPr>
        <p:spPr>
          <a:xfrm>
            <a:off x="4142099" y="5553608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Блок-схема: узел 153"/>
          <p:cNvSpPr/>
          <p:nvPr/>
        </p:nvSpPr>
        <p:spPr>
          <a:xfrm>
            <a:off x="4142099" y="6073617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Блок-схема: узел 154"/>
          <p:cNvSpPr/>
          <p:nvPr/>
        </p:nvSpPr>
        <p:spPr>
          <a:xfrm>
            <a:off x="5059716" y="5794371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6" name="Прямая соединительная линия 155"/>
          <p:cNvCxnSpPr/>
          <p:nvPr/>
        </p:nvCxnSpPr>
        <p:spPr>
          <a:xfrm flipV="1">
            <a:off x="4484708" y="5948019"/>
            <a:ext cx="575009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/>
          <p:cNvCxnSpPr>
            <a:endCxn id="153" idx="2"/>
          </p:cNvCxnSpPr>
          <p:nvPr/>
        </p:nvCxnSpPr>
        <p:spPr>
          <a:xfrm flipV="1">
            <a:off x="3567091" y="5698066"/>
            <a:ext cx="575009" cy="21668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/>
          <p:cNvCxnSpPr>
            <a:stCxn id="153" idx="6"/>
            <a:endCxn id="155" idx="2"/>
          </p:cNvCxnSpPr>
          <p:nvPr/>
        </p:nvCxnSpPr>
        <p:spPr>
          <a:xfrm>
            <a:off x="4487104" y="5698066"/>
            <a:ext cx="572612" cy="24076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Прямая соединительная линия 158"/>
          <p:cNvCxnSpPr>
            <a:endCxn id="154" idx="2"/>
          </p:cNvCxnSpPr>
          <p:nvPr/>
        </p:nvCxnSpPr>
        <p:spPr>
          <a:xfrm>
            <a:off x="3569487" y="5931714"/>
            <a:ext cx="572612" cy="28636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337087" y="6275898"/>
            <a:ext cx="251147" cy="24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161" name="TextBox 160"/>
          <p:cNvSpPr txBox="1"/>
          <p:nvPr/>
        </p:nvSpPr>
        <p:spPr>
          <a:xfrm>
            <a:off x="5465707" y="5845500"/>
            <a:ext cx="251147" cy="24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/>
              <p:cNvSpPr txBox="1"/>
              <p:nvPr/>
            </p:nvSpPr>
            <p:spPr>
              <a:xfrm>
                <a:off x="4028376" y="6375439"/>
                <a:ext cx="318989" cy="270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i="1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376" y="6375439"/>
                <a:ext cx="318989" cy="270689"/>
              </a:xfrm>
              <a:prstGeom prst="rect">
                <a:avLst/>
              </a:prstGeom>
              <a:blipFill rotWithShape="1">
                <a:blip r:embed="rId6"/>
                <a:stretch>
                  <a:fillRect b="-43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Прямая соединительная линия 162"/>
          <p:cNvCxnSpPr>
            <a:stCxn id="152" idx="6"/>
          </p:cNvCxnSpPr>
          <p:nvPr/>
        </p:nvCxnSpPr>
        <p:spPr>
          <a:xfrm flipV="1">
            <a:off x="3567091" y="5270148"/>
            <a:ext cx="575009" cy="66868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/>
          <p:cNvCxnSpPr>
            <a:stCxn id="152" idx="6"/>
            <a:endCxn id="145" idx="2"/>
          </p:cNvCxnSpPr>
          <p:nvPr/>
        </p:nvCxnSpPr>
        <p:spPr>
          <a:xfrm flipV="1">
            <a:off x="3567091" y="4744629"/>
            <a:ext cx="570329" cy="119420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>
            <a:stCxn id="144" idx="6"/>
          </p:cNvCxnSpPr>
          <p:nvPr/>
        </p:nvCxnSpPr>
        <p:spPr>
          <a:xfrm>
            <a:off x="3562411" y="4985392"/>
            <a:ext cx="579688" cy="6994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>
            <a:stCxn id="144" idx="6"/>
            <a:endCxn id="154" idx="2"/>
          </p:cNvCxnSpPr>
          <p:nvPr/>
        </p:nvCxnSpPr>
        <p:spPr>
          <a:xfrm>
            <a:off x="3562411" y="4985392"/>
            <a:ext cx="579688" cy="123268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Прямая соединительная линия 166"/>
          <p:cNvCxnSpPr>
            <a:endCxn id="155" idx="2"/>
          </p:cNvCxnSpPr>
          <p:nvPr/>
        </p:nvCxnSpPr>
        <p:spPr>
          <a:xfrm>
            <a:off x="4465548" y="5238556"/>
            <a:ext cx="594169" cy="70027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Прямая соединительная линия 167"/>
          <p:cNvCxnSpPr>
            <a:endCxn id="155" idx="2"/>
          </p:cNvCxnSpPr>
          <p:nvPr/>
        </p:nvCxnSpPr>
        <p:spPr>
          <a:xfrm>
            <a:off x="4475128" y="4730899"/>
            <a:ext cx="584589" cy="120793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единительная линия 168"/>
          <p:cNvCxnSpPr>
            <a:endCxn id="147" idx="2"/>
          </p:cNvCxnSpPr>
          <p:nvPr/>
        </p:nvCxnSpPr>
        <p:spPr>
          <a:xfrm flipV="1">
            <a:off x="4489592" y="4985392"/>
            <a:ext cx="565445" cy="71267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единительная линия 169"/>
          <p:cNvCxnSpPr>
            <a:endCxn id="147" idx="2"/>
          </p:cNvCxnSpPr>
          <p:nvPr/>
        </p:nvCxnSpPr>
        <p:spPr>
          <a:xfrm flipV="1">
            <a:off x="4480454" y="4985392"/>
            <a:ext cx="574583" cy="120339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Блок-схема: узел 174"/>
          <p:cNvSpPr/>
          <p:nvPr/>
        </p:nvSpPr>
        <p:spPr>
          <a:xfrm>
            <a:off x="7699086" y="4568876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6" name="Блок-схема: узел 175"/>
          <p:cNvSpPr/>
          <p:nvPr/>
        </p:nvSpPr>
        <p:spPr>
          <a:xfrm>
            <a:off x="7699086" y="5088885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7" name="Прямая соединительная линия 176"/>
          <p:cNvCxnSpPr>
            <a:stCxn id="112" idx="6"/>
            <a:endCxn id="175" idx="2"/>
          </p:cNvCxnSpPr>
          <p:nvPr/>
        </p:nvCxnSpPr>
        <p:spPr>
          <a:xfrm flipV="1">
            <a:off x="7267180" y="4713334"/>
            <a:ext cx="431906" cy="29853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единительная линия 177"/>
          <p:cNvCxnSpPr>
            <a:stCxn id="113" idx="6"/>
            <a:endCxn id="176" idx="2"/>
          </p:cNvCxnSpPr>
          <p:nvPr/>
        </p:nvCxnSpPr>
        <p:spPr>
          <a:xfrm flipV="1">
            <a:off x="7263709" y="5233343"/>
            <a:ext cx="435377" cy="960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Блок-схема: узел 178"/>
          <p:cNvSpPr/>
          <p:nvPr/>
        </p:nvSpPr>
        <p:spPr>
          <a:xfrm>
            <a:off x="7703765" y="5522313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0" name="Блок-схема: узел 179"/>
          <p:cNvSpPr/>
          <p:nvPr/>
        </p:nvSpPr>
        <p:spPr>
          <a:xfrm>
            <a:off x="7703765" y="6042322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1" name="Прямая соединительная линия 180"/>
          <p:cNvCxnSpPr>
            <a:stCxn id="120" idx="6"/>
            <a:endCxn id="179" idx="2"/>
          </p:cNvCxnSpPr>
          <p:nvPr/>
        </p:nvCxnSpPr>
        <p:spPr>
          <a:xfrm flipV="1">
            <a:off x="7263710" y="5666771"/>
            <a:ext cx="440055" cy="960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/>
          <p:cNvCxnSpPr>
            <a:stCxn id="121" idx="6"/>
            <a:endCxn id="180" idx="2"/>
          </p:cNvCxnSpPr>
          <p:nvPr/>
        </p:nvCxnSpPr>
        <p:spPr>
          <a:xfrm flipV="1">
            <a:off x="7271859" y="6186780"/>
            <a:ext cx="431906" cy="19204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/>
          <p:cNvCxnSpPr>
            <a:stCxn id="121" idx="6"/>
            <a:endCxn id="217" idx="3"/>
          </p:cNvCxnSpPr>
          <p:nvPr/>
        </p:nvCxnSpPr>
        <p:spPr>
          <a:xfrm flipV="1">
            <a:off x="7271859" y="5567323"/>
            <a:ext cx="109920" cy="63866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>
            <a:stCxn id="112" idx="6"/>
            <a:endCxn id="217" idx="1"/>
          </p:cNvCxnSpPr>
          <p:nvPr/>
        </p:nvCxnSpPr>
        <p:spPr>
          <a:xfrm>
            <a:off x="7267180" y="4743187"/>
            <a:ext cx="114599" cy="61984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единительная линия 184"/>
          <p:cNvCxnSpPr>
            <a:stCxn id="217" idx="7"/>
            <a:endCxn id="175" idx="2"/>
          </p:cNvCxnSpPr>
          <p:nvPr/>
        </p:nvCxnSpPr>
        <p:spPr>
          <a:xfrm flipV="1">
            <a:off x="7625734" y="4713334"/>
            <a:ext cx="73352" cy="649695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/>
          <p:cNvCxnSpPr>
            <a:stCxn id="217" idx="5"/>
            <a:endCxn id="180" idx="2"/>
          </p:cNvCxnSpPr>
          <p:nvPr/>
        </p:nvCxnSpPr>
        <p:spPr>
          <a:xfrm>
            <a:off x="7625734" y="5567323"/>
            <a:ext cx="78031" cy="619457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Блок-схема: узел 216"/>
          <p:cNvSpPr/>
          <p:nvPr/>
        </p:nvSpPr>
        <p:spPr>
          <a:xfrm>
            <a:off x="7331254" y="5320718"/>
            <a:ext cx="345005" cy="288916"/>
          </a:xfrm>
          <a:prstGeom prst="flowChartConnector">
            <a:avLst/>
          </a:prstGeom>
          <a:gradFill flip="none" rotWithShape="1">
            <a:gsLst>
              <a:gs pos="98000">
                <a:srgbClr val="118D11"/>
              </a:gs>
              <a:gs pos="37000">
                <a:schemeClr val="bg2">
                  <a:tint val="95000"/>
                  <a:shade val="100000"/>
                  <a:satMod val="130000"/>
                  <a:lumMod val="130000"/>
                </a:schemeClr>
              </a:gs>
              <a:gs pos="0">
                <a:srgbClr val="FFE080"/>
              </a:gs>
              <a:gs pos="18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5" name="Прямая соединительная линия 224"/>
          <p:cNvCxnSpPr>
            <a:endCxn id="217" idx="1"/>
          </p:cNvCxnSpPr>
          <p:nvPr/>
        </p:nvCxnSpPr>
        <p:spPr>
          <a:xfrm>
            <a:off x="7267180" y="5233099"/>
            <a:ext cx="114599" cy="12993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единительная линия 228"/>
          <p:cNvCxnSpPr>
            <a:endCxn id="179" idx="1"/>
          </p:cNvCxnSpPr>
          <p:nvPr/>
        </p:nvCxnSpPr>
        <p:spPr>
          <a:xfrm>
            <a:off x="7646465" y="5522122"/>
            <a:ext cx="107825" cy="42502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Прямая соединительная линия 230"/>
          <p:cNvCxnSpPr>
            <a:endCxn id="217" idx="7"/>
          </p:cNvCxnSpPr>
          <p:nvPr/>
        </p:nvCxnSpPr>
        <p:spPr>
          <a:xfrm flipH="1">
            <a:off x="7625734" y="5320150"/>
            <a:ext cx="149861" cy="42879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>
            <a:stCxn id="217" idx="3"/>
            <a:endCxn id="120" idx="6"/>
          </p:cNvCxnSpPr>
          <p:nvPr/>
        </p:nvCxnSpPr>
        <p:spPr>
          <a:xfrm flipH="1">
            <a:off x="7263710" y="5567323"/>
            <a:ext cx="118069" cy="10905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Штриховая стрелка вправо 235"/>
          <p:cNvSpPr/>
          <p:nvPr/>
        </p:nvSpPr>
        <p:spPr>
          <a:xfrm>
            <a:off x="5279148" y="5315392"/>
            <a:ext cx="820824" cy="31710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7" name="TextBox 236"/>
          <p:cNvSpPr txBox="1"/>
          <p:nvPr/>
        </p:nvSpPr>
        <p:spPr>
          <a:xfrm>
            <a:off x="362506" y="4654752"/>
            <a:ext cx="2900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Все способы позволяют формировать конкурентную активность «на лету», без рекуррентной обработки сигналов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0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26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80098" y="539102"/>
            <a:ext cx="84882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Конкурентной активности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2504" y="1089493"/>
            <a:ext cx="850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Г) </a:t>
            </a:r>
            <a:r>
              <a:rPr lang="ru-RU" dirty="0" smtClean="0"/>
              <a:t>Возвратным и латеральным торможением (</a:t>
            </a:r>
            <a:r>
              <a:rPr lang="ru-RU" dirty="0"/>
              <a:t>вычитанием суммы активности)</a:t>
            </a:r>
          </a:p>
        </p:txBody>
      </p:sp>
      <p:cxnSp>
        <p:nvCxnSpPr>
          <p:cNvPr id="7" name="Прямая со стрелкой 6"/>
          <p:cNvCxnSpPr/>
          <p:nvPr/>
        </p:nvCxnSpPr>
        <p:spPr>
          <a:xfrm flipV="1">
            <a:off x="666187" y="2233464"/>
            <a:ext cx="0" cy="190542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666187" y="4132984"/>
            <a:ext cx="7200800" cy="5902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V="1">
            <a:off x="666187" y="3562822"/>
            <a:ext cx="6120680" cy="64807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882211" y="3214625"/>
            <a:ext cx="5976664" cy="114028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 flipV="1">
            <a:off x="1746307" y="2842743"/>
            <a:ext cx="5114035" cy="165618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3042451" y="2358084"/>
            <a:ext cx="3908654" cy="214084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 flipV="1">
            <a:off x="3978555" y="2050654"/>
            <a:ext cx="2881787" cy="244827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4770643" y="2050654"/>
            <a:ext cx="1872208" cy="244827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1314259" y="2740117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2826427" y="2848129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050563" y="2885876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4996778" y="2923623"/>
            <a:ext cx="0" cy="164541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5634739" y="2740117"/>
            <a:ext cx="0" cy="1753422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6210803" y="2391920"/>
            <a:ext cx="0" cy="210161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олилиния 1"/>
          <p:cNvSpPr/>
          <p:nvPr/>
        </p:nvSpPr>
        <p:spPr>
          <a:xfrm>
            <a:off x="1307805" y="1556792"/>
            <a:ext cx="5220586" cy="2579273"/>
          </a:xfrm>
          <a:custGeom>
            <a:avLst/>
            <a:gdLst>
              <a:gd name="connsiteX0" fmla="*/ 0 w 5220586"/>
              <a:gd name="connsiteY0" fmla="*/ 2169042 h 2169042"/>
              <a:gd name="connsiteX1" fmla="*/ 1935125 w 5220586"/>
              <a:gd name="connsiteY1" fmla="*/ 1818168 h 2169042"/>
              <a:gd name="connsiteX2" fmla="*/ 3827721 w 5220586"/>
              <a:gd name="connsiteY2" fmla="*/ 1190847 h 2169042"/>
              <a:gd name="connsiteX3" fmla="*/ 5220586 w 5220586"/>
              <a:gd name="connsiteY3" fmla="*/ 0 h 216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0586" h="2169042">
                <a:moveTo>
                  <a:pt x="0" y="2169042"/>
                </a:moveTo>
                <a:cubicBezTo>
                  <a:pt x="648586" y="2075121"/>
                  <a:pt x="1297172" y="1981200"/>
                  <a:pt x="1935125" y="1818168"/>
                </a:cubicBezTo>
                <a:cubicBezTo>
                  <a:pt x="2573078" y="1655136"/>
                  <a:pt x="3280144" y="1493875"/>
                  <a:pt x="3827721" y="1190847"/>
                </a:cubicBezTo>
                <a:cubicBezTo>
                  <a:pt x="4375298" y="887819"/>
                  <a:pt x="4887433" y="246321"/>
                  <a:pt x="5220586" y="0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Прямоугольник 37"/>
              <p:cNvSpPr/>
              <p:nvPr/>
            </p:nvSpPr>
            <p:spPr>
              <a:xfrm>
                <a:off x="670224" y="2207254"/>
                <a:ext cx="456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8" name="Прямоугольник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24" y="2207254"/>
                <a:ext cx="456471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Прямоугольник 38"/>
              <p:cNvSpPr/>
              <p:nvPr/>
            </p:nvSpPr>
            <p:spPr>
              <a:xfrm>
                <a:off x="7589635" y="3720322"/>
                <a:ext cx="554704" cy="422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/>
                        <m:sup/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9" name="Прямоугольник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635" y="3720322"/>
                <a:ext cx="554704" cy="42203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370080" y="1474137"/>
                <a:ext cx="2193808" cy="10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∗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bg2">
                        <a:lumMod val="25000"/>
                      </a:schemeClr>
                    </a:solidFill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2">
                        <a:lumMod val="25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8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ru-RU" sz="28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sz="2800" dirty="0" smtClean="0"/>
                  <a:t>	  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80" y="1474137"/>
                <a:ext cx="2193808" cy="1058303"/>
              </a:xfrm>
              <a:prstGeom prst="rect">
                <a:avLst/>
              </a:prstGeom>
              <a:blipFill rotWithShape="1">
                <a:blip r:embed="rId4"/>
                <a:stretch>
                  <a:fillRect t="-5780" b="-161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80098" y="4569033"/>
            <a:ext cx="85843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Формирование конкурентной активности возвратным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 латеральным торможением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наиболее соответствует биологическому прототипу и даёт лучшую аппроксимацию, но приводит к рекуррентному процессу установления активности в слое. Рекуррентный процесс может быть заменён алгоритмической оценкой числа активных элементов,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но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алгоритм сложнее предыдущих 3 вариантов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0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6063" y="539102"/>
            <a:ext cx="89562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Пространство состояний входного сигнала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271" name="Группа 270"/>
          <p:cNvGrpSpPr/>
          <p:nvPr/>
        </p:nvGrpSpPr>
        <p:grpSpPr>
          <a:xfrm>
            <a:off x="323528" y="1242227"/>
            <a:ext cx="3666255" cy="2798560"/>
            <a:chOff x="5004047" y="1340768"/>
            <a:chExt cx="3666255" cy="2798560"/>
          </a:xfrm>
        </p:grpSpPr>
        <p:grpSp>
          <p:nvGrpSpPr>
            <p:cNvPr id="134" name="Группа 133"/>
            <p:cNvGrpSpPr/>
            <p:nvPr/>
          </p:nvGrpSpPr>
          <p:grpSpPr>
            <a:xfrm>
              <a:off x="5437213" y="1340768"/>
              <a:ext cx="3233089" cy="2601478"/>
              <a:chOff x="5508104" y="2060848"/>
              <a:chExt cx="2857513" cy="2376264"/>
            </a:xfrm>
          </p:grpSpPr>
          <p:cxnSp>
            <p:nvCxnSpPr>
              <p:cNvPr id="135" name="Прямая соединительная линия 134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Прямая соединительная линия 135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Прямая соединительная линия 136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Прямая соединительная линия 137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Прямая соединительная линия 138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Прямая соединительная линия 139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Прямая соединительная линия 141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Прямая соединительная линия 142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Прямая соединительная линия 143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Прямая соединительная линия 144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Прямая соединительная линия 145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Прямая соединительная линия 146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Прямая соединительная линия 147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Прямая соединительная линия 148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Прямая соединительная линия 149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Прямая соединительная линия 150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Прямая соединительная линия 151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Группа 152"/>
            <p:cNvGrpSpPr/>
            <p:nvPr/>
          </p:nvGrpSpPr>
          <p:grpSpPr>
            <a:xfrm>
              <a:off x="5355741" y="1380184"/>
              <a:ext cx="3233089" cy="2601478"/>
              <a:chOff x="5508104" y="2060848"/>
              <a:chExt cx="2857513" cy="2376264"/>
            </a:xfrm>
          </p:grpSpPr>
          <p:cxnSp>
            <p:nvCxnSpPr>
              <p:cNvPr id="154" name="Прямая соединительная линия 153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Прямая соединительная линия 154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Прямая соединительная линия 155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Прямая соединительная линия 156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Прямая соединительная линия 157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Прямая соединительная линия 158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Прямая соединительная линия 159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Прямая соединительная линия 160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Прямая соединительная линия 161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Прямая соединительная линия 162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Прямая соединительная линия 163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Прямая соединительная линия 164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Прямая соединительная линия 165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Прямая соединительная линия 166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Прямая соединительная линия 167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Прямая соединительная линия 168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Прямая соединительная линия 169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Прямая соединительная линия 170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Группа 171"/>
            <p:cNvGrpSpPr/>
            <p:nvPr/>
          </p:nvGrpSpPr>
          <p:grpSpPr>
            <a:xfrm>
              <a:off x="5286128" y="1419601"/>
              <a:ext cx="3233089" cy="2601478"/>
              <a:chOff x="5508104" y="2060848"/>
              <a:chExt cx="2857513" cy="2376264"/>
            </a:xfrm>
          </p:grpSpPr>
          <p:cxnSp>
            <p:nvCxnSpPr>
              <p:cNvPr id="173" name="Прямая соединительная линия 172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Прямая соединительная линия 173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Прямая соединительная линия 174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Прямая соединительная линия 175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Прямая соединительная линия 176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Прямая соединительная линия 177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Прямая соединительная линия 178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Прямая соединительная линия 179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Прямая соединительная линия 180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Прямая соединительная линия 181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Прямая соединительная линия 182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Прямая соединительная линия 183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Прямая соединительная линия 184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Прямая соединительная линия 185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Прямая соединительная линия 186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Прямая соединительная линия 187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Прямая соединительная линия 188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Прямая соединительная линия 189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Полилиния 190"/>
            <p:cNvSpPr/>
            <p:nvPr/>
          </p:nvSpPr>
          <p:spPr>
            <a:xfrm>
              <a:off x="5486400" y="1826659"/>
              <a:ext cx="2652823" cy="1969694"/>
            </a:xfrm>
            <a:custGeom>
              <a:avLst/>
              <a:gdLst>
                <a:gd name="connsiteX0" fmla="*/ 0 w 2652823"/>
                <a:gd name="connsiteY0" fmla="*/ 204160 h 1969694"/>
                <a:gd name="connsiteX1" fmla="*/ 914400 w 2652823"/>
                <a:gd name="connsiteY1" fmla="*/ 12774 h 1969694"/>
                <a:gd name="connsiteX2" fmla="*/ 1371600 w 2652823"/>
                <a:gd name="connsiteY2" fmla="*/ 523136 h 1969694"/>
                <a:gd name="connsiteX3" fmla="*/ 1998921 w 2652823"/>
                <a:gd name="connsiteY3" fmla="*/ 746420 h 1969694"/>
                <a:gd name="connsiteX4" fmla="*/ 1414130 w 2652823"/>
                <a:gd name="connsiteY4" fmla="*/ 1309946 h 1969694"/>
                <a:gd name="connsiteX5" fmla="*/ 584791 w 2652823"/>
                <a:gd name="connsiteY5" fmla="*/ 905908 h 1969694"/>
                <a:gd name="connsiteX6" fmla="*/ 180753 w 2652823"/>
                <a:gd name="connsiteY6" fmla="*/ 1597025 h 1969694"/>
                <a:gd name="connsiteX7" fmla="*/ 1488558 w 2652823"/>
                <a:gd name="connsiteY7" fmla="*/ 1969164 h 1969694"/>
                <a:gd name="connsiteX8" fmla="*/ 2594344 w 2652823"/>
                <a:gd name="connsiteY8" fmla="*/ 1522597 h 1969694"/>
                <a:gd name="connsiteX9" fmla="*/ 2509284 w 2652823"/>
                <a:gd name="connsiteY9" fmla="*/ 12774 h 1969694"/>
                <a:gd name="connsiteX10" fmla="*/ 2509284 w 2652823"/>
                <a:gd name="connsiteY10" fmla="*/ 12774 h 196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52823" h="1969694">
                  <a:moveTo>
                    <a:pt x="0" y="204160"/>
                  </a:moveTo>
                  <a:cubicBezTo>
                    <a:pt x="342900" y="81885"/>
                    <a:pt x="685800" y="-40389"/>
                    <a:pt x="914400" y="12774"/>
                  </a:cubicBezTo>
                  <a:cubicBezTo>
                    <a:pt x="1143000" y="65937"/>
                    <a:pt x="1190846" y="400862"/>
                    <a:pt x="1371600" y="523136"/>
                  </a:cubicBezTo>
                  <a:cubicBezTo>
                    <a:pt x="1552354" y="645410"/>
                    <a:pt x="1991833" y="615285"/>
                    <a:pt x="1998921" y="746420"/>
                  </a:cubicBezTo>
                  <a:cubicBezTo>
                    <a:pt x="2006009" y="877555"/>
                    <a:pt x="1649818" y="1283365"/>
                    <a:pt x="1414130" y="1309946"/>
                  </a:cubicBezTo>
                  <a:cubicBezTo>
                    <a:pt x="1178442" y="1336527"/>
                    <a:pt x="790354" y="858062"/>
                    <a:pt x="584791" y="905908"/>
                  </a:cubicBezTo>
                  <a:cubicBezTo>
                    <a:pt x="379228" y="953754"/>
                    <a:pt x="30125" y="1419816"/>
                    <a:pt x="180753" y="1597025"/>
                  </a:cubicBezTo>
                  <a:cubicBezTo>
                    <a:pt x="331381" y="1774234"/>
                    <a:pt x="1086293" y="1981569"/>
                    <a:pt x="1488558" y="1969164"/>
                  </a:cubicBezTo>
                  <a:cubicBezTo>
                    <a:pt x="1890823" y="1956759"/>
                    <a:pt x="2424223" y="1848662"/>
                    <a:pt x="2594344" y="1522597"/>
                  </a:cubicBezTo>
                  <a:cubicBezTo>
                    <a:pt x="2764465" y="1196532"/>
                    <a:pt x="2509284" y="12774"/>
                    <a:pt x="2509284" y="12774"/>
                  </a:cubicBezTo>
                  <a:lnTo>
                    <a:pt x="2509284" y="12774"/>
                  </a:lnTo>
                </a:path>
              </a:pathLst>
            </a:custGeom>
            <a:noFill/>
            <a:ln w="38100" cmpd="tri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2" name="Блок-схема: узел 191"/>
            <p:cNvSpPr/>
            <p:nvPr/>
          </p:nvSpPr>
          <p:spPr>
            <a:xfrm>
              <a:off x="5818770" y="1836486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3" name="Блок-схема: узел 192"/>
            <p:cNvSpPr/>
            <p:nvPr/>
          </p:nvSpPr>
          <p:spPr>
            <a:xfrm>
              <a:off x="5489814" y="1956137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4" name="Блок-схема: узел 193"/>
            <p:cNvSpPr/>
            <p:nvPr/>
          </p:nvSpPr>
          <p:spPr>
            <a:xfrm>
              <a:off x="6189393" y="1759055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5" name="Блок-схема: узел 194"/>
            <p:cNvSpPr/>
            <p:nvPr/>
          </p:nvSpPr>
          <p:spPr>
            <a:xfrm>
              <a:off x="6505818" y="1901628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6" name="Блок-схема: узел 195"/>
            <p:cNvSpPr/>
            <p:nvPr/>
          </p:nvSpPr>
          <p:spPr>
            <a:xfrm>
              <a:off x="6697353" y="2185089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7" name="Блок-схема: узел 196"/>
            <p:cNvSpPr/>
            <p:nvPr/>
          </p:nvSpPr>
          <p:spPr>
            <a:xfrm>
              <a:off x="7166468" y="2420102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8" name="Блок-схема: узел 197"/>
            <p:cNvSpPr/>
            <p:nvPr/>
          </p:nvSpPr>
          <p:spPr>
            <a:xfrm>
              <a:off x="6918626" y="2363410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9" name="Блок-схема: узел 198"/>
            <p:cNvSpPr/>
            <p:nvPr/>
          </p:nvSpPr>
          <p:spPr>
            <a:xfrm>
              <a:off x="7443668" y="2519096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0" name="Блок-схема: узел 199"/>
            <p:cNvSpPr/>
            <p:nvPr/>
          </p:nvSpPr>
          <p:spPr>
            <a:xfrm>
              <a:off x="7277565" y="2740219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1" name="Блок-схема: узел 200"/>
            <p:cNvSpPr/>
            <p:nvPr/>
          </p:nvSpPr>
          <p:spPr>
            <a:xfrm>
              <a:off x="7066660" y="2964383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2" name="Блок-схема: узел 201"/>
            <p:cNvSpPr/>
            <p:nvPr/>
          </p:nvSpPr>
          <p:spPr>
            <a:xfrm>
              <a:off x="6807669" y="3075087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3" name="Блок-схема: узел 202"/>
            <p:cNvSpPr/>
            <p:nvPr/>
          </p:nvSpPr>
          <p:spPr>
            <a:xfrm>
              <a:off x="6452563" y="2893097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4" name="Блок-схема: узел 203"/>
            <p:cNvSpPr/>
            <p:nvPr/>
          </p:nvSpPr>
          <p:spPr>
            <a:xfrm>
              <a:off x="6050124" y="2659371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5" name="Блок-схема: узел 204"/>
            <p:cNvSpPr/>
            <p:nvPr/>
          </p:nvSpPr>
          <p:spPr>
            <a:xfrm>
              <a:off x="5700559" y="2932514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6" name="Блок-схема: узел 205"/>
            <p:cNvSpPr/>
            <p:nvPr/>
          </p:nvSpPr>
          <p:spPr>
            <a:xfrm>
              <a:off x="5547808" y="3279714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7" name="Блок-схема: узел 206"/>
            <p:cNvSpPr/>
            <p:nvPr/>
          </p:nvSpPr>
          <p:spPr>
            <a:xfrm>
              <a:off x="5967614" y="3563175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8" name="Блок-схема: узел 207"/>
            <p:cNvSpPr/>
            <p:nvPr/>
          </p:nvSpPr>
          <p:spPr>
            <a:xfrm>
              <a:off x="6596579" y="3725066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9" name="Блок-схема: узел 208"/>
            <p:cNvSpPr/>
            <p:nvPr/>
          </p:nvSpPr>
          <p:spPr>
            <a:xfrm>
              <a:off x="7138668" y="3713293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0" name="Блок-схема: узел 209"/>
            <p:cNvSpPr/>
            <p:nvPr/>
          </p:nvSpPr>
          <p:spPr>
            <a:xfrm>
              <a:off x="7651406" y="3582493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1" name="Блок-схема: узел 210"/>
            <p:cNvSpPr/>
            <p:nvPr/>
          </p:nvSpPr>
          <p:spPr>
            <a:xfrm>
              <a:off x="8024156" y="3267471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2" name="Блок-схема: узел 211"/>
            <p:cNvSpPr/>
            <p:nvPr/>
          </p:nvSpPr>
          <p:spPr>
            <a:xfrm>
              <a:off x="8029403" y="2412555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3" name="Блок-схема: узел 212"/>
            <p:cNvSpPr/>
            <p:nvPr/>
          </p:nvSpPr>
          <p:spPr>
            <a:xfrm>
              <a:off x="7941646" y="1838640"/>
              <a:ext cx="144016" cy="142573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14" name="Группа 213"/>
            <p:cNvGrpSpPr/>
            <p:nvPr/>
          </p:nvGrpSpPr>
          <p:grpSpPr>
            <a:xfrm>
              <a:off x="5004047" y="1537850"/>
              <a:ext cx="3233089" cy="2601478"/>
              <a:chOff x="5508104" y="2060848"/>
              <a:chExt cx="2857513" cy="2376264"/>
            </a:xfrm>
          </p:grpSpPr>
          <p:cxnSp>
            <p:nvCxnSpPr>
              <p:cNvPr id="215" name="Прямая соединительная линия 214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Прямая соединительная линия 215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единительная линия 216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Прямая соединительная линия 217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Прямая соединительная линия 218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единительная линия 219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Прямая соединительная линия 220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Прямая соединительная линия 221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единительная линия 222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Прямая соединительная линия 223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Прямая соединительная линия 224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единительная линия 225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Прямая соединительная линия 226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Прямая соединительная линия 227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единительная линия 228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Прямая соединительная линия 229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Прямая соединительная линия 230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единительная линия 231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Группа 232"/>
            <p:cNvGrpSpPr/>
            <p:nvPr/>
          </p:nvGrpSpPr>
          <p:grpSpPr>
            <a:xfrm>
              <a:off x="5111324" y="1498433"/>
              <a:ext cx="3233089" cy="2601478"/>
              <a:chOff x="5508104" y="2060848"/>
              <a:chExt cx="2857513" cy="2376264"/>
            </a:xfrm>
          </p:grpSpPr>
          <p:cxnSp>
            <p:nvCxnSpPr>
              <p:cNvPr id="234" name="Прямая соединительная линия 233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Прямая соединительная линия 234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Прямая соединительная линия 235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Прямая соединительная линия 236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Прямая соединительная линия 237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Прямая соединительная линия 238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Прямая соединительная линия 239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Прямая соединительная линия 240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Прямая соединительная линия 241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Прямая соединительная линия 242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Прямая соединительная линия 243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Прямая соединительная линия 244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Прямая соединительная линия 245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Прямая соединительная линия 246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Прямая соединительная линия 247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Прямая соединительная линия 248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Прямая соединительная линия 249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Прямая соединительная линия 250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Группа 251"/>
            <p:cNvGrpSpPr/>
            <p:nvPr/>
          </p:nvGrpSpPr>
          <p:grpSpPr>
            <a:xfrm>
              <a:off x="5217353" y="1459017"/>
              <a:ext cx="3233089" cy="2601478"/>
              <a:chOff x="5508104" y="2060848"/>
              <a:chExt cx="2857513" cy="2376264"/>
            </a:xfrm>
          </p:grpSpPr>
          <p:cxnSp>
            <p:nvCxnSpPr>
              <p:cNvPr id="253" name="Прямая соединительная линия 252"/>
              <p:cNvCxnSpPr/>
              <p:nvPr/>
            </p:nvCxnSpPr>
            <p:spPr>
              <a:xfrm>
                <a:off x="5508104" y="4437112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Прямая соединительная линия 253"/>
              <p:cNvCxnSpPr/>
              <p:nvPr/>
            </p:nvCxnSpPr>
            <p:spPr>
              <a:xfrm>
                <a:off x="5508104" y="414908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Прямая соединительная линия 254"/>
              <p:cNvCxnSpPr/>
              <p:nvPr/>
            </p:nvCxnSpPr>
            <p:spPr>
              <a:xfrm>
                <a:off x="5508104" y="38610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Прямая соединительная линия 255"/>
              <p:cNvCxnSpPr/>
              <p:nvPr/>
            </p:nvCxnSpPr>
            <p:spPr>
              <a:xfrm>
                <a:off x="5508104" y="3573016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Прямая соединительная линия 256"/>
              <p:cNvCxnSpPr/>
              <p:nvPr/>
            </p:nvCxnSpPr>
            <p:spPr>
              <a:xfrm>
                <a:off x="5508104" y="3284984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Прямая соединительная линия 257"/>
              <p:cNvCxnSpPr/>
              <p:nvPr/>
            </p:nvCxnSpPr>
            <p:spPr>
              <a:xfrm>
                <a:off x="5508104" y="2996952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Прямая соединительная линия 258"/>
              <p:cNvCxnSpPr/>
              <p:nvPr/>
            </p:nvCxnSpPr>
            <p:spPr>
              <a:xfrm>
                <a:off x="5508104" y="2717170"/>
                <a:ext cx="284768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Прямая соединительная линия 259"/>
              <p:cNvCxnSpPr/>
              <p:nvPr/>
            </p:nvCxnSpPr>
            <p:spPr>
              <a:xfrm>
                <a:off x="5508104" y="2406920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Прямая соединительная линия 260"/>
              <p:cNvCxnSpPr/>
              <p:nvPr/>
            </p:nvCxnSpPr>
            <p:spPr>
              <a:xfrm>
                <a:off x="55081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Прямая соединительная линия 261"/>
              <p:cNvCxnSpPr/>
              <p:nvPr/>
            </p:nvCxnSpPr>
            <p:spPr>
              <a:xfrm>
                <a:off x="5508104" y="2060848"/>
                <a:ext cx="28575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Прямая соединительная линия 262"/>
              <p:cNvCxnSpPr/>
              <p:nvPr/>
            </p:nvCxnSpPr>
            <p:spPr>
              <a:xfrm>
                <a:off x="58681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Прямая соединительная линия 263"/>
              <p:cNvCxnSpPr/>
              <p:nvPr/>
            </p:nvCxnSpPr>
            <p:spPr>
              <a:xfrm>
                <a:off x="62281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Прямая соединительная линия 264"/>
              <p:cNvCxnSpPr/>
              <p:nvPr/>
            </p:nvCxnSpPr>
            <p:spPr>
              <a:xfrm>
                <a:off x="658822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Прямая соединительная линия 265"/>
              <p:cNvCxnSpPr/>
              <p:nvPr/>
            </p:nvCxnSpPr>
            <p:spPr>
              <a:xfrm>
                <a:off x="694826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Прямая соединительная линия 266"/>
              <p:cNvCxnSpPr/>
              <p:nvPr/>
            </p:nvCxnSpPr>
            <p:spPr>
              <a:xfrm>
                <a:off x="730830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Прямая соединительная линия 267"/>
              <p:cNvCxnSpPr/>
              <p:nvPr/>
            </p:nvCxnSpPr>
            <p:spPr>
              <a:xfrm>
                <a:off x="766834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Прямая соединительная линия 268"/>
              <p:cNvCxnSpPr/>
              <p:nvPr/>
            </p:nvCxnSpPr>
            <p:spPr>
              <a:xfrm>
                <a:off x="8028384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Прямая соединительная линия 269"/>
              <p:cNvCxnSpPr/>
              <p:nvPr/>
            </p:nvCxnSpPr>
            <p:spPr>
              <a:xfrm>
                <a:off x="8355787" y="2060848"/>
                <a:ext cx="0" cy="2376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2" name="TextBox 271"/>
          <p:cNvSpPr txBox="1"/>
          <p:nvPr/>
        </p:nvSpPr>
        <p:spPr>
          <a:xfrm>
            <a:off x="4624213" y="1439309"/>
            <a:ext cx="44122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</a:rPr>
              <a:t>Наличие физических свойств у воспринимаемых объектов снижает их размерность пространства состояний входного сигнала по сравнению с размерностью пространства возможных состояний входных сенсоров.</a:t>
            </a:r>
            <a:endParaRPr lang="ru-RU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14282" y="4214818"/>
            <a:ext cx="8715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Преобразование 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X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 Y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необходимо определять только для области сенсорного пространства , соответствующей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пространству возможных состояний входных сенсоров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Отображение таких областей на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нейросетевые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модели осуществляется путём картирования, построения самоорганизующихся карт,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SOM.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147677" y="453129"/>
            <a:ext cx="29530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" y="453129"/>
            <a:ext cx="2578132" cy="3024671"/>
          </a:xfrm>
          <a:prstGeom prst="rect">
            <a:avLst/>
          </a:prstGeom>
        </p:spPr>
      </p:pic>
      <p:cxnSp>
        <p:nvCxnSpPr>
          <p:cNvPr id="33" name="Прямая со стрелкой 32"/>
          <p:cNvCxnSpPr/>
          <p:nvPr/>
        </p:nvCxnSpPr>
        <p:spPr>
          <a:xfrm flipV="1">
            <a:off x="683568" y="3419615"/>
            <a:ext cx="0" cy="2952328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35496" y="5325037"/>
            <a:ext cx="2366922" cy="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1401849" y="3909848"/>
            <a:ext cx="131397" cy="1877637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16944" y="4725103"/>
            <a:ext cx="2185474" cy="6661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51849" y="5281419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ξ</a:t>
            </a:r>
            <a:r>
              <a:rPr lang="en-US" baseline="-25000" dirty="0" smtClean="0"/>
              <a:t>1</a:t>
            </a:r>
            <a:endParaRPr lang="ru-RU" baseline="-25000" dirty="0"/>
          </a:p>
        </p:txBody>
      </p:sp>
      <p:sp>
        <p:nvSpPr>
          <p:cNvPr id="45" name="Блок-схема: узел 44"/>
          <p:cNvSpPr/>
          <p:nvPr/>
        </p:nvSpPr>
        <p:spPr>
          <a:xfrm>
            <a:off x="1122281" y="4481834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Блок-схема: узел 45"/>
          <p:cNvSpPr/>
          <p:nvPr/>
        </p:nvSpPr>
        <p:spPr>
          <a:xfrm>
            <a:off x="1254616" y="4937551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Блок-схема: узел 46"/>
          <p:cNvSpPr/>
          <p:nvPr/>
        </p:nvSpPr>
        <p:spPr>
          <a:xfrm>
            <a:off x="1889469" y="514083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47"/>
          <p:cNvSpPr/>
          <p:nvPr/>
        </p:nvSpPr>
        <p:spPr>
          <a:xfrm>
            <a:off x="1386013" y="4658488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узел 48"/>
          <p:cNvSpPr/>
          <p:nvPr/>
        </p:nvSpPr>
        <p:spPr>
          <a:xfrm>
            <a:off x="743017" y="4725103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681937" y="5589240"/>
                <a:ext cx="3037037" cy="990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Пространство состояний входного сигнала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dirty="0" smtClean="0"/>
                  <a:t> и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векторов связей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37" y="5589240"/>
                <a:ext cx="3037037" cy="990528"/>
              </a:xfrm>
              <a:prstGeom prst="rect">
                <a:avLst/>
              </a:prstGeom>
              <a:blipFill rotWithShape="1">
                <a:blip r:embed="rId3"/>
                <a:stretch>
                  <a:fillRect l="-1807" t="-3704" b="-86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2555777" y="836712"/>
                <a:ext cx="6688576" cy="1510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Суть проблемы: для успешного преобразования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→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вектора активности внутренних слоёв должны быть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разнесены относительно друг друга (не «слипаться»).</a:t>
                </a:r>
                <a:endParaRPr lang="ru-RU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Это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достигается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картированием на основе </a:t>
                </a:r>
                <a:r>
                  <a:rPr lang="ru-RU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конкурентной активности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элементов внутреннего слоя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7" y="836712"/>
                <a:ext cx="6688576" cy="1510926"/>
              </a:xfrm>
              <a:prstGeom prst="rect">
                <a:avLst/>
              </a:prstGeom>
              <a:blipFill rotWithShape="1">
                <a:blip r:embed="rId4"/>
                <a:stretch>
                  <a:fillRect l="-729" b="-52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Блок-схема: узел 52"/>
          <p:cNvSpPr/>
          <p:nvPr/>
        </p:nvSpPr>
        <p:spPr>
          <a:xfrm>
            <a:off x="1598095" y="4481834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узел 53"/>
          <p:cNvSpPr/>
          <p:nvPr/>
        </p:nvSpPr>
        <p:spPr>
          <a:xfrm>
            <a:off x="798437" y="4481834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54"/>
          <p:cNvSpPr/>
          <p:nvPr/>
        </p:nvSpPr>
        <p:spPr>
          <a:xfrm>
            <a:off x="1671711" y="4809098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Блок-схема: узел 55"/>
          <p:cNvSpPr/>
          <p:nvPr/>
        </p:nvSpPr>
        <p:spPr>
          <a:xfrm>
            <a:off x="1449684" y="5026094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Блок-схема: узел 56"/>
          <p:cNvSpPr/>
          <p:nvPr/>
        </p:nvSpPr>
        <p:spPr>
          <a:xfrm>
            <a:off x="773736" y="4970016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Блок-схема: узел 57"/>
          <p:cNvSpPr/>
          <p:nvPr/>
        </p:nvSpPr>
        <p:spPr>
          <a:xfrm>
            <a:off x="1043824" y="5068896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Блок-схема: узел 58"/>
          <p:cNvSpPr/>
          <p:nvPr/>
        </p:nvSpPr>
        <p:spPr>
          <a:xfrm>
            <a:off x="1068800" y="4725103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Блок-схема: узел 60"/>
          <p:cNvSpPr/>
          <p:nvPr/>
        </p:nvSpPr>
        <p:spPr>
          <a:xfrm>
            <a:off x="945670" y="4415219"/>
            <a:ext cx="147233" cy="13323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Блок-схема: узел 62"/>
          <p:cNvSpPr/>
          <p:nvPr/>
        </p:nvSpPr>
        <p:spPr>
          <a:xfrm>
            <a:off x="1815852" y="4411334"/>
            <a:ext cx="147233" cy="13323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63"/>
          <p:cNvSpPr/>
          <p:nvPr/>
        </p:nvSpPr>
        <p:spPr>
          <a:xfrm>
            <a:off x="1835127" y="4909083"/>
            <a:ext cx="147233" cy="13323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995184" y="4919246"/>
            <a:ext cx="147233" cy="133230"/>
          </a:xfrm>
          <a:prstGeom prst="flowChartConnector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/>
          <p:cNvSpPr/>
          <p:nvPr/>
        </p:nvSpPr>
        <p:spPr>
          <a:xfrm>
            <a:off x="1982360" y="4525733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Блок-схема: узел 80"/>
          <p:cNvSpPr/>
          <p:nvPr/>
        </p:nvSpPr>
        <p:spPr>
          <a:xfrm>
            <a:off x="896591" y="418562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Блок-схема: узел 81"/>
          <p:cNvSpPr/>
          <p:nvPr/>
        </p:nvSpPr>
        <p:spPr>
          <a:xfrm>
            <a:off x="1195782" y="4198903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1742235" y="417807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Блок-схема: узел 83"/>
          <p:cNvSpPr/>
          <p:nvPr/>
        </p:nvSpPr>
        <p:spPr>
          <a:xfrm>
            <a:off x="2012861" y="489268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TextBox 129"/>
          <p:cNvSpPr txBox="1"/>
          <p:nvPr/>
        </p:nvSpPr>
        <p:spPr>
          <a:xfrm>
            <a:off x="681937" y="336159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ξ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04" y="2659153"/>
            <a:ext cx="3096344" cy="413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55776" y="2264335"/>
            <a:ext cx="35449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002060"/>
                </a:solidFill>
              </a:rPr>
              <a:t>Картировать</a:t>
            </a:r>
            <a:r>
              <a:rPr lang="ru-RU" dirty="0" smtClean="0">
                <a:solidFill>
                  <a:srgbClr val="002060"/>
                </a:solidFill>
              </a:rPr>
              <a:t> можно как входные вектора связей выходного слоя на пространство состояний входного сигнала, так и наоборот, выходные вектора входного слоя на пространство выходных сигналов. </a:t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>Размерность сенсорного пространства при этом не существенна.</a:t>
            </a: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3" grpId="0" animBg="1"/>
      <p:bldP spid="61" grpId="0" animBg="1"/>
      <p:bldP spid="63" grpId="0" animBg="1"/>
      <p:bldP spid="64" grpId="0" animBg="1"/>
      <p:bldP spid="6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29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85711" y="5607020"/>
            <a:ext cx="694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Разбиение  Вороного-Дирихле: двумерное     и      одномерное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50" name="Picture 2" descr="S_i^{(t)} = \big \{ x_p : \big \| x_p - m^{(t)}_i \big \|^2 \le \big \| x_p - m^{(t)}_j \big \|^2 \ \forall j, 1 \le j \le k \big\}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3" y="1426409"/>
            <a:ext cx="5411290" cy="3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^{(t+1)}_i = \frac{1}{|S^{(t)}_i|} \sum_{x_j \in S^{(t)}_i} x_j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2433374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846660"/>
            <a:ext cx="223651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  <a:hlinkClick r:id="rId4"/>
              </a:rPr>
              <a:t>  </a:t>
            </a:r>
            <a:endParaRPr kumimoji="0" lang="ru-RU" altLang="ru-RU" sz="7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7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        </a:t>
            </a:r>
          </a:p>
        </p:txBody>
      </p:sp>
      <p:pic>
        <p:nvPicPr>
          <p:cNvPr id="2054" name="Picture 6" descr="https://upload.wikimedia.org/wikipedia/commons/thumb/5/5e/K_Means_Example_Step_1.svg/124px-K_Means_Example_Step_1.svg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712" y="1926511"/>
            <a:ext cx="118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a/a5/K_Means_Example_Step_2.svg/139px-K_Means_Example_Step_2.svg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12" y="1916832"/>
            <a:ext cx="1323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3/3e/K_Means_Example_Step_3.svg/139px-K_Means_Example_Step_3.svg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795" y="1916832"/>
            <a:ext cx="1323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d/d2/K_Means_Example_Step_4.svg/139px-K_Means_Example_Step_4.svg.pn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1916832"/>
            <a:ext cx="13239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225461" y="3057502"/>
                <a:ext cx="29224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𝜼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sz="2400" b="1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𝒎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)∆</m:t>
                      </m:r>
                      <m:r>
                        <a:rPr lang="en-US" sz="2400" b="1" i="1">
                          <a:solidFill>
                            <a:srgbClr val="002060"/>
                          </a:solidFill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ru-RU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" y="3057502"/>
                <a:ext cx="2922467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02351" y="2731988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Адаптивный алгоритм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442283" y="3658374"/>
            <a:ext cx="1857521" cy="1809492"/>
            <a:chOff x="3491880" y="3423929"/>
            <a:chExt cx="1857521" cy="1809492"/>
          </a:xfrm>
        </p:grpSpPr>
        <p:cxnSp>
          <p:nvCxnSpPr>
            <p:cNvPr id="19" name="Прямая со стрелкой 18"/>
            <p:cNvCxnSpPr/>
            <p:nvPr/>
          </p:nvCxnSpPr>
          <p:spPr>
            <a:xfrm flipV="1">
              <a:off x="3889923" y="3817862"/>
              <a:ext cx="936104" cy="67943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Группа 19"/>
            <p:cNvGrpSpPr/>
            <p:nvPr/>
          </p:nvGrpSpPr>
          <p:grpSpPr>
            <a:xfrm>
              <a:off x="3491880" y="3423929"/>
              <a:ext cx="1857521" cy="1809492"/>
              <a:chOff x="795524" y="1052736"/>
              <a:chExt cx="1857521" cy="1809492"/>
            </a:xfrm>
          </p:grpSpPr>
          <p:cxnSp>
            <p:nvCxnSpPr>
              <p:cNvPr id="21" name="Прямая соединительная линия 20"/>
              <p:cNvCxnSpPr/>
              <p:nvPr/>
            </p:nvCxnSpPr>
            <p:spPr>
              <a:xfrm>
                <a:off x="2123728" y="1453426"/>
                <a:ext cx="0" cy="89545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Прямая со стрелкой 21"/>
              <p:cNvCxnSpPr/>
              <p:nvPr/>
            </p:nvCxnSpPr>
            <p:spPr>
              <a:xfrm>
                <a:off x="1187624" y="2132856"/>
                <a:ext cx="136815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Прямая со стрелкой 22"/>
              <p:cNvCxnSpPr/>
              <p:nvPr/>
            </p:nvCxnSpPr>
            <p:spPr>
              <a:xfrm flipV="1">
                <a:off x="1187624" y="1052736"/>
                <a:ext cx="0" cy="10801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Прямая со стрелкой 23"/>
              <p:cNvCxnSpPr/>
              <p:nvPr/>
            </p:nvCxnSpPr>
            <p:spPr>
              <a:xfrm>
                <a:off x="1187624" y="2132856"/>
                <a:ext cx="684076" cy="7200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2272813" y="1696162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/>
                  <a:t>2</a:t>
                </a:r>
                <a:endParaRPr lang="ru-RU" baseline="-25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79447" y="2492896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en-US" baseline="-25000" dirty="0"/>
                  <a:t>3</a:t>
                </a:r>
                <a:endParaRPr lang="ru-RU" baseline="-25000" dirty="0"/>
              </a:p>
            </p:txBody>
          </p:sp>
          <p:cxnSp>
            <p:nvCxnSpPr>
              <p:cNvPr id="28" name="Прямая соединительная линия 27"/>
              <p:cNvCxnSpPr/>
              <p:nvPr/>
            </p:nvCxnSpPr>
            <p:spPr>
              <a:xfrm>
                <a:off x="1871700" y="2132856"/>
                <a:ext cx="252028" cy="21602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>
              <a:xfrm flipH="1">
                <a:off x="1444721" y="2348880"/>
                <a:ext cx="679007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Прямая соединительная линия 29"/>
              <p:cNvCxnSpPr/>
              <p:nvPr/>
            </p:nvCxnSpPr>
            <p:spPr>
              <a:xfrm flipH="1">
                <a:off x="1187624" y="1224168"/>
                <a:ext cx="68407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/>
              <p:cNvCxnSpPr/>
              <p:nvPr/>
            </p:nvCxnSpPr>
            <p:spPr>
              <a:xfrm>
                <a:off x="1871700" y="1224168"/>
                <a:ext cx="252028" cy="21602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Прямая соединительная линия 31"/>
              <p:cNvCxnSpPr/>
              <p:nvPr/>
            </p:nvCxnSpPr>
            <p:spPr>
              <a:xfrm>
                <a:off x="1871700" y="1248435"/>
                <a:ext cx="0" cy="895454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2205735" y="1224168"/>
                    <a:ext cx="3840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ru-RU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5735" y="1224168"/>
                    <a:ext cx="384016" cy="369332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 t="-21311" r="-26984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/>
              <p:cNvSpPr txBox="1"/>
              <p:nvPr/>
            </p:nvSpPr>
            <p:spPr>
              <a:xfrm>
                <a:off x="795524" y="121841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x</a:t>
                </a:r>
                <a:r>
                  <a:rPr lang="ru-RU" baseline="-25000" dirty="0" smtClean="0"/>
                  <a:t>1</a:t>
                </a:r>
                <a:endParaRPr lang="ru-RU" baseline="-25000" dirty="0"/>
              </a:p>
            </p:txBody>
          </p:sp>
        </p:grpSp>
      </p:grpSp>
      <p:cxnSp>
        <p:nvCxnSpPr>
          <p:cNvPr id="15" name="Прямая со стрелкой 14"/>
          <p:cNvCxnSpPr/>
          <p:nvPr/>
        </p:nvCxnSpPr>
        <p:spPr>
          <a:xfrm flipV="1">
            <a:off x="826206" y="4059064"/>
            <a:ext cx="190116" cy="67943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7158" y="4137459"/>
                <a:ext cx="522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58" y="4137459"/>
                <a:ext cx="522194" cy="369332"/>
              </a:xfrm>
              <a:prstGeom prst="rect">
                <a:avLst/>
              </a:prstGeom>
              <a:blipFill rotWithShape="1"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единительная линия 40"/>
          <p:cNvCxnSpPr/>
          <p:nvPr/>
        </p:nvCxnSpPr>
        <p:spPr>
          <a:xfrm>
            <a:off x="1016322" y="4059065"/>
            <a:ext cx="760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1016322" y="4059065"/>
            <a:ext cx="190116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98370" y="3726324"/>
                <a:ext cx="660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0" y="3726324"/>
                <a:ext cx="660052" cy="369332"/>
              </a:xfrm>
              <a:prstGeom prst="rect">
                <a:avLst/>
              </a:prstGeom>
              <a:blipFill rotWithShape="1"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9" name="Picture 11" descr="https://upload.wikimedia.org/wikipedia/commons/thumb/5/54/Euclidean_Voronoi_diagram.svg/512px-Euclidean_Voronoi_diagram.svg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62" y="3362298"/>
            <a:ext cx="1985400" cy="198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73" y="3222633"/>
            <a:ext cx="2905375" cy="2099431"/>
          </a:xfrm>
          <a:prstGeom prst="rect">
            <a:avLst/>
          </a:prstGeom>
        </p:spPr>
      </p:pic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147677" y="539102"/>
            <a:ext cx="29530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283" y="980728"/>
            <a:ext cx="730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Алгоритмы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нейросетевого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картирования происходят от К-средних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0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45614" y="404664"/>
            <a:ext cx="26805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Введение.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1050995"/>
            <a:ext cx="86409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2D428F"/>
                </a:solidFill>
              </a:rPr>
              <a:t>Развитие технических систем: постоянная </a:t>
            </a:r>
            <a:r>
              <a:rPr lang="ru-RU" b="1" dirty="0" smtClean="0">
                <a:solidFill>
                  <a:srgbClr val="2D428F"/>
                </a:solidFill>
              </a:rPr>
              <a:t>тенденция к </a:t>
            </a:r>
            <a:r>
              <a:rPr lang="ru-RU" b="1" dirty="0">
                <a:solidFill>
                  <a:srgbClr val="2D428F"/>
                </a:solidFill>
              </a:rPr>
              <a:t>росту круга и сложности решаемых </a:t>
            </a:r>
            <a:r>
              <a:rPr lang="ru-RU" b="1" dirty="0" smtClean="0">
                <a:solidFill>
                  <a:srgbClr val="2D428F"/>
                </a:solidFill>
              </a:rPr>
              <a:t>задач</a:t>
            </a:r>
            <a:r>
              <a:rPr lang="ru-RU" dirty="0" smtClean="0">
                <a:solidFill>
                  <a:srgbClr val="2D428F"/>
                </a:solidFill>
              </a:rPr>
              <a:t> и усложнению систем как вширь так и вглубь. </a:t>
            </a:r>
            <a:r>
              <a:rPr lang="ru-RU" b="1" dirty="0" smtClean="0">
                <a:solidFill>
                  <a:srgbClr val="2D428F"/>
                </a:solidFill>
              </a:rPr>
              <a:t>Нет предела совершенству!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Как правило, </a:t>
            </a:r>
            <a:r>
              <a:rPr lang="ru-RU" b="1" dirty="0" smtClean="0">
                <a:solidFill>
                  <a:srgbClr val="FF0000"/>
                </a:solidFill>
              </a:rPr>
              <a:t>сложная система при проектировании разбивается на множество более простых элементов</a:t>
            </a:r>
            <a:r>
              <a:rPr lang="ru-RU" dirty="0" smtClean="0">
                <a:solidFill>
                  <a:srgbClr val="2D428F"/>
                </a:solidFill>
              </a:rPr>
              <a:t>, разработано множество подходов, упрощающих этот процесс (</a:t>
            </a:r>
            <a:r>
              <a:rPr lang="en-US" dirty="0">
                <a:solidFill>
                  <a:srgbClr val="2D428F"/>
                </a:solidFill>
              </a:rPr>
              <a:t>SADT (</a:t>
            </a:r>
            <a:r>
              <a:rPr lang="ru-RU" i="1" dirty="0" err="1">
                <a:solidFill>
                  <a:srgbClr val="2D428F"/>
                </a:solidFill>
              </a:rPr>
              <a:t>Structured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Analysis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and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Design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Technique</a:t>
            </a:r>
            <a:r>
              <a:rPr lang="en-US" dirty="0">
                <a:solidFill>
                  <a:srgbClr val="2D428F"/>
                </a:solidFill>
              </a:rPr>
              <a:t>), DFD (</a:t>
            </a:r>
            <a:r>
              <a:rPr lang="ru-RU" i="1" dirty="0" err="1">
                <a:solidFill>
                  <a:srgbClr val="2D428F"/>
                </a:solidFill>
              </a:rPr>
              <a:t>Data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Flow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Diagrams</a:t>
            </a:r>
            <a:r>
              <a:rPr lang="en-US" dirty="0">
                <a:solidFill>
                  <a:srgbClr val="2D428F"/>
                </a:solidFill>
              </a:rPr>
              <a:t>), UML (</a:t>
            </a:r>
            <a:r>
              <a:rPr lang="ru-RU" i="1" dirty="0" err="1">
                <a:solidFill>
                  <a:srgbClr val="2D428F"/>
                </a:solidFill>
              </a:rPr>
              <a:t>Unified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Modeling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Language</a:t>
            </a:r>
            <a:r>
              <a:rPr lang="en-US" dirty="0">
                <a:solidFill>
                  <a:srgbClr val="2D428F"/>
                </a:solidFill>
              </a:rPr>
              <a:t>), </a:t>
            </a:r>
            <a:r>
              <a:rPr lang="en-US" b="1" dirty="0">
                <a:solidFill>
                  <a:srgbClr val="2D428F"/>
                </a:solidFill>
              </a:rPr>
              <a:t>IDEF (</a:t>
            </a:r>
            <a:r>
              <a:rPr lang="ru-RU" i="1" dirty="0" err="1">
                <a:solidFill>
                  <a:srgbClr val="2D428F"/>
                </a:solidFill>
              </a:rPr>
              <a:t>Integration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Definition</a:t>
            </a:r>
            <a:r>
              <a:rPr lang="ru-RU" i="1" dirty="0">
                <a:solidFill>
                  <a:srgbClr val="2D428F"/>
                </a:solidFill>
              </a:rPr>
              <a:t> </a:t>
            </a:r>
            <a:r>
              <a:rPr lang="ru-RU" i="1" dirty="0" err="1">
                <a:solidFill>
                  <a:srgbClr val="2D428F"/>
                </a:solidFill>
              </a:rPr>
              <a:t>Metodology</a:t>
            </a:r>
            <a:r>
              <a:rPr lang="en-US" dirty="0">
                <a:solidFill>
                  <a:srgbClr val="2D428F"/>
                </a:solidFill>
              </a:rPr>
              <a:t>, </a:t>
            </a:r>
            <a:r>
              <a:rPr lang="ru-RU" i="1" dirty="0">
                <a:solidFill>
                  <a:srgbClr val="2D428F"/>
                </a:solidFill>
              </a:rPr>
              <a:t>IDEF</a:t>
            </a:r>
            <a:r>
              <a:rPr lang="en-US" i="1" dirty="0">
                <a:solidFill>
                  <a:srgbClr val="2D428F"/>
                </a:solidFill>
              </a:rPr>
              <a:t>0 – </a:t>
            </a:r>
            <a:r>
              <a:rPr lang="ru-RU" i="1" dirty="0">
                <a:solidFill>
                  <a:srgbClr val="2D428F"/>
                </a:solidFill>
              </a:rPr>
              <a:t>IDEF</a:t>
            </a:r>
            <a:r>
              <a:rPr lang="en-US" i="1" dirty="0">
                <a:solidFill>
                  <a:srgbClr val="2D428F"/>
                </a:solidFill>
              </a:rPr>
              <a:t>14</a:t>
            </a:r>
            <a:r>
              <a:rPr lang="en-US" dirty="0">
                <a:solidFill>
                  <a:srgbClr val="2D428F"/>
                </a:solidFill>
              </a:rPr>
              <a:t>). </a:t>
            </a:r>
            <a:endParaRPr lang="ru-RU" dirty="0" smtClean="0">
              <a:solidFill>
                <a:srgbClr val="2D428F"/>
              </a:solidFill>
            </a:endParaRPr>
          </a:p>
          <a:p>
            <a:r>
              <a:rPr lang="ru-RU" dirty="0" smtClean="0">
                <a:solidFill>
                  <a:srgbClr val="2D428F"/>
                </a:solidFill>
              </a:rPr>
              <a:t>Эти простые элементы тщательно разрабатываются и согласуются по взаимодействию с соседями.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Система в целом собирается из отлаженных элементов согласно основным принципам своей работы и, если возникают проблемы, дорабатывают отдельные элементы и их взаимодействие.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При решении математических задач (уравнений, доказательстве утверждений) процесс </a:t>
            </a:r>
            <a:r>
              <a:rPr lang="ru-RU" dirty="0">
                <a:solidFill>
                  <a:srgbClr val="2D428F"/>
                </a:solidFill>
              </a:rPr>
              <a:t>тоже </a:t>
            </a:r>
            <a:r>
              <a:rPr lang="ru-RU" dirty="0" smtClean="0">
                <a:solidFill>
                  <a:srgbClr val="2D428F"/>
                </a:solidFill>
              </a:rPr>
              <a:t>разбивается на некоторое число простых действий.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Но </a:t>
            </a:r>
            <a:r>
              <a:rPr lang="ru-RU" b="1" dirty="0" smtClean="0">
                <a:solidFill>
                  <a:srgbClr val="FF0000"/>
                </a:solidFill>
              </a:rPr>
              <a:t>бывают и сложные объекты, не подлежащие декомпозиции</a:t>
            </a:r>
            <a:r>
              <a:rPr lang="ru-RU" dirty="0" smtClean="0">
                <a:solidFill>
                  <a:srgbClr val="2D428F"/>
                </a:solidFill>
              </a:rPr>
              <a:t>. Например, человек и устройства, принципы работы которых не доступны нашему пониманию.</a:t>
            </a:r>
          </a:p>
        </p:txBody>
      </p:sp>
    </p:spTree>
    <p:extLst>
      <p:ext uri="{BB962C8B-B14F-4D97-AF65-F5344CB8AC3E}">
        <p14:creationId xmlns:p14="http://schemas.microsoft.com/office/powerpoint/2010/main" val="33891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30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147677" y="539102"/>
            <a:ext cx="29530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3261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Алгоритмы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нейросетевого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картирования происходят от К-средних, но обеспечивают вовлечение всех элементов внутреннего слоя в процесс картирования. Используется 2 метода: а)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топологически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корректное картирование (по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Кохонену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) и б) пороговое картирование.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02233"/>
            <a:ext cx="7033537" cy="1899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05971" y="2502188"/>
            <a:ext cx="644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а)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топологически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корректное картирование (по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Кохонену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7897" y="4387734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б) пороговое картирование</a:t>
            </a:r>
          </a:p>
        </p:txBody>
      </p:sp>
      <p:sp>
        <p:nvSpPr>
          <p:cNvPr id="8" name="Овал 7"/>
          <p:cNvSpPr/>
          <p:nvPr/>
        </p:nvSpPr>
        <p:spPr>
          <a:xfrm rot="19007657">
            <a:off x="1199957" y="5486962"/>
            <a:ext cx="111825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Блок-схема: узел 43"/>
          <p:cNvSpPr/>
          <p:nvPr/>
        </p:nvSpPr>
        <p:spPr>
          <a:xfrm>
            <a:off x="1297218" y="5316514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узел 44"/>
          <p:cNvSpPr/>
          <p:nvPr/>
        </p:nvSpPr>
        <p:spPr>
          <a:xfrm>
            <a:off x="1105375" y="4963620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Блок-схема: узел 47"/>
          <p:cNvSpPr/>
          <p:nvPr/>
        </p:nvSpPr>
        <p:spPr>
          <a:xfrm>
            <a:off x="737265" y="5383129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Блок-схема: узел 48"/>
          <p:cNvSpPr/>
          <p:nvPr/>
        </p:nvSpPr>
        <p:spPr>
          <a:xfrm>
            <a:off x="590032" y="4911258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884498" y="4591923"/>
            <a:ext cx="0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884498" y="5172496"/>
            <a:ext cx="210641" cy="184666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>
            <a:off x="450842" y="5172496"/>
            <a:ext cx="433657" cy="21063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1095139" y="5348237"/>
            <a:ext cx="132697" cy="98897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flipH="1">
            <a:off x="1095139" y="4776589"/>
            <a:ext cx="795863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Овал 62"/>
          <p:cNvSpPr/>
          <p:nvPr/>
        </p:nvSpPr>
        <p:spPr>
          <a:xfrm rot="19007657">
            <a:off x="3353493" y="5467439"/>
            <a:ext cx="111825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63"/>
          <p:cNvSpPr/>
          <p:nvPr/>
        </p:nvSpPr>
        <p:spPr>
          <a:xfrm>
            <a:off x="3839003" y="565285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3258911" y="494409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2890801" y="5363606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Блок-схема: узел 66"/>
          <p:cNvSpPr/>
          <p:nvPr/>
        </p:nvSpPr>
        <p:spPr>
          <a:xfrm>
            <a:off x="2743568" y="4891735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8" name="Прямая соединительная линия 67"/>
          <p:cNvCxnSpPr/>
          <p:nvPr/>
        </p:nvCxnSpPr>
        <p:spPr>
          <a:xfrm>
            <a:off x="3038034" y="4572400"/>
            <a:ext cx="0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/>
          <p:cNvCxnSpPr/>
          <p:nvPr/>
        </p:nvCxnSpPr>
        <p:spPr>
          <a:xfrm>
            <a:off x="3038034" y="5152973"/>
            <a:ext cx="403037" cy="34386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H="1">
            <a:off x="2604378" y="5152973"/>
            <a:ext cx="433657" cy="21063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 flipH="1">
            <a:off x="3197891" y="5466862"/>
            <a:ext cx="243180" cy="98897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flipH="1">
            <a:off x="3441071" y="4904555"/>
            <a:ext cx="795863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44" idx="5"/>
          </p:cNvCxnSpPr>
          <p:nvPr/>
        </p:nvCxnSpPr>
        <p:spPr>
          <a:xfrm>
            <a:off x="1422889" y="5430233"/>
            <a:ext cx="336195" cy="30875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 стрелкой 87"/>
          <p:cNvCxnSpPr/>
          <p:nvPr/>
        </p:nvCxnSpPr>
        <p:spPr>
          <a:xfrm>
            <a:off x="3818138" y="5209227"/>
            <a:ext cx="222625" cy="30875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 стрелкой 89"/>
          <p:cNvCxnSpPr/>
          <p:nvPr/>
        </p:nvCxnSpPr>
        <p:spPr>
          <a:xfrm>
            <a:off x="3332527" y="5851473"/>
            <a:ext cx="420204" cy="1543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Овал 91"/>
          <p:cNvSpPr/>
          <p:nvPr/>
        </p:nvSpPr>
        <p:spPr>
          <a:xfrm rot="19007657">
            <a:off x="5523029" y="5466879"/>
            <a:ext cx="111825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Блок-схема: узел 92"/>
          <p:cNvSpPr/>
          <p:nvPr/>
        </p:nvSpPr>
        <p:spPr>
          <a:xfrm>
            <a:off x="6008539" y="5652292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Блок-схема: узел 93"/>
          <p:cNvSpPr/>
          <p:nvPr/>
        </p:nvSpPr>
        <p:spPr>
          <a:xfrm>
            <a:off x="5428447" y="494353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Блок-схема: узел 94"/>
          <p:cNvSpPr/>
          <p:nvPr/>
        </p:nvSpPr>
        <p:spPr>
          <a:xfrm>
            <a:off x="5060337" y="5363046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Блок-схема: узел 95"/>
          <p:cNvSpPr/>
          <p:nvPr/>
        </p:nvSpPr>
        <p:spPr>
          <a:xfrm>
            <a:off x="4913104" y="4891175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Прямая соединительная линия 96"/>
          <p:cNvCxnSpPr/>
          <p:nvPr/>
        </p:nvCxnSpPr>
        <p:spPr>
          <a:xfrm>
            <a:off x="5207570" y="4571840"/>
            <a:ext cx="0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5207570" y="5152413"/>
            <a:ext cx="645191" cy="566494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>
            <a:off x="4773914" y="5152413"/>
            <a:ext cx="433657" cy="21063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 flipH="1">
            <a:off x="5604975" y="5704921"/>
            <a:ext cx="243180" cy="98897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Прямая соединительная линия 100"/>
          <p:cNvCxnSpPr/>
          <p:nvPr/>
        </p:nvCxnSpPr>
        <p:spPr>
          <a:xfrm flipH="1">
            <a:off x="5852761" y="5141476"/>
            <a:ext cx="795863" cy="580573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 стрелкой 101"/>
          <p:cNvCxnSpPr/>
          <p:nvPr/>
        </p:nvCxnSpPr>
        <p:spPr>
          <a:xfrm>
            <a:off x="5551988" y="5058027"/>
            <a:ext cx="530167" cy="4177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Прямая со стрелкой 102"/>
          <p:cNvCxnSpPr/>
          <p:nvPr/>
        </p:nvCxnSpPr>
        <p:spPr>
          <a:xfrm>
            <a:off x="5198987" y="5475822"/>
            <a:ext cx="527578" cy="48786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Овал 108"/>
          <p:cNvSpPr/>
          <p:nvPr/>
        </p:nvSpPr>
        <p:spPr>
          <a:xfrm rot="19007657">
            <a:off x="7697375" y="5468222"/>
            <a:ext cx="1118255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Блок-схема: узел 109"/>
          <p:cNvSpPr/>
          <p:nvPr/>
        </p:nvSpPr>
        <p:spPr>
          <a:xfrm>
            <a:off x="8225628" y="5711471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Блок-схема: узел 110"/>
          <p:cNvSpPr/>
          <p:nvPr/>
        </p:nvSpPr>
        <p:spPr>
          <a:xfrm>
            <a:off x="8193106" y="5418513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Блок-схема: узел 111"/>
          <p:cNvSpPr/>
          <p:nvPr/>
        </p:nvSpPr>
        <p:spPr>
          <a:xfrm>
            <a:off x="7842121" y="5839765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Блок-схема: узел 112"/>
          <p:cNvSpPr/>
          <p:nvPr/>
        </p:nvSpPr>
        <p:spPr>
          <a:xfrm>
            <a:off x="7097671" y="4916107"/>
            <a:ext cx="147233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 flipH="1">
            <a:off x="7714732" y="4881267"/>
            <a:ext cx="201005" cy="557700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7714732" y="5434006"/>
            <a:ext cx="322596" cy="222631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7281075" y="5436891"/>
            <a:ext cx="433658" cy="341195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 flipH="1">
            <a:off x="8037328" y="5619996"/>
            <a:ext cx="926523" cy="41602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/>
          <p:nvPr/>
        </p:nvCxnSpPr>
        <p:spPr>
          <a:xfrm>
            <a:off x="7815234" y="5127526"/>
            <a:ext cx="377872" cy="2088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>
            <a:off x="8037328" y="5656637"/>
            <a:ext cx="303010" cy="945676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136"/>
          <p:cNvCxnSpPr/>
          <p:nvPr/>
        </p:nvCxnSpPr>
        <p:spPr>
          <a:xfrm>
            <a:off x="7459187" y="5619996"/>
            <a:ext cx="265083" cy="3084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Прямоугольник 143"/>
              <p:cNvSpPr/>
              <p:nvPr/>
            </p:nvSpPr>
            <p:spPr>
              <a:xfrm>
                <a:off x="753274" y="2132856"/>
                <a:ext cx="5520166" cy="454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𝜂</m:t>
                    </m:r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)∆</m:t>
                    </m:r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𝜂</m:t>
                    </m:r>
                    <m:r>
                      <a:rPr lang="ru-RU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&lt;1</m:t>
                    </m:r>
                  </m:oMath>
                </a14:m>
                <a:r>
                  <a:rPr lang="ru-RU" i="1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𝜂</m:t>
                        </m:r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=0, </m:t>
                        </m:r>
                      </m:e>
                    </m:func>
                  </m:oMath>
                </a14:m>
                <a:r>
                  <a:rPr lang="en-US" i="1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𝑙𝑖𝑚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ru-RU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𝜂</m:t>
                            </m:r>
                          </m:e>
                        </m:nary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 =∞. </m:t>
                        </m:r>
                      </m:e>
                    </m:fun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44" name="Прямоугольник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74" y="2132856"/>
                <a:ext cx="5520166" cy="454740"/>
              </a:xfrm>
              <a:prstGeom prst="rect">
                <a:avLst/>
              </a:prstGeom>
              <a:blipFill rotWithShape="1">
                <a:blip r:embed="rId3"/>
                <a:stretch>
                  <a:fillRect t="-97297" b="-1351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7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31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476672"/>
            <a:ext cx="8130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Табличное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представление векторных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функций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39552" y="1656539"/>
            <a:ext cx="1376774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92563"/>
                </a:solidFill>
              </a:rPr>
              <a:t>Табличная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39552" y="1070024"/>
            <a:ext cx="1376774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err="1" smtClean="0">
                <a:solidFill>
                  <a:srgbClr val="092563"/>
                </a:solidFill>
              </a:rPr>
              <a:t>Аналити-ческая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162439" y="1656539"/>
            <a:ext cx="1672552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092563"/>
                </a:solidFill>
              </a:rPr>
              <a:t>Нерегулярная решётка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2162439" y="1070024"/>
            <a:ext cx="1672552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Регулярная </a:t>
            </a:r>
            <a:r>
              <a:rPr lang="ru-RU" sz="1600" dirty="0">
                <a:solidFill>
                  <a:srgbClr val="092563"/>
                </a:solidFill>
              </a:rPr>
              <a:t>решётка</a:t>
            </a:r>
          </a:p>
        </p:txBody>
      </p:sp>
      <p:sp>
        <p:nvSpPr>
          <p:cNvPr id="12" name="Стрелка вправо 11"/>
          <p:cNvSpPr/>
          <p:nvPr/>
        </p:nvSpPr>
        <p:spPr>
          <a:xfrm rot="20756259">
            <a:off x="376544" y="1282247"/>
            <a:ext cx="22567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3" name="Стрелка вправо 12"/>
          <p:cNvSpPr/>
          <p:nvPr/>
        </p:nvSpPr>
        <p:spPr>
          <a:xfrm>
            <a:off x="1918345" y="1802497"/>
            <a:ext cx="28650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5" name="Стрелка вправо 14"/>
          <p:cNvSpPr/>
          <p:nvPr/>
        </p:nvSpPr>
        <p:spPr>
          <a:xfrm rot="19532244">
            <a:off x="1798698" y="1504952"/>
            <a:ext cx="498496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7" name="Стрелка вправо 16"/>
          <p:cNvSpPr/>
          <p:nvPr/>
        </p:nvSpPr>
        <p:spPr>
          <a:xfrm rot="1784653">
            <a:off x="328914" y="1622738"/>
            <a:ext cx="264992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1526531" y="2190899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673342" y="2184125"/>
            <a:ext cx="297139" cy="294806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Овал 19"/>
          <p:cNvSpPr/>
          <p:nvPr/>
        </p:nvSpPr>
        <p:spPr>
          <a:xfrm>
            <a:off x="970482" y="2185085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1249407" y="2187037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374549" y="2184125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3409317" y="2190899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4" name="Овал 23"/>
          <p:cNvSpPr/>
          <p:nvPr/>
        </p:nvSpPr>
        <p:spPr>
          <a:xfrm>
            <a:off x="2556128" y="2184125"/>
            <a:ext cx="297139" cy="294806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5" name="Овал 24"/>
          <p:cNvSpPr/>
          <p:nvPr/>
        </p:nvSpPr>
        <p:spPr>
          <a:xfrm>
            <a:off x="2853268" y="2185085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3132193" y="2187037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2257335" y="2184125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8" name="Овал 27"/>
          <p:cNvSpPr/>
          <p:nvPr/>
        </p:nvSpPr>
        <p:spPr>
          <a:xfrm>
            <a:off x="173378" y="3801927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9" name="Овал 28"/>
          <p:cNvSpPr/>
          <p:nvPr/>
        </p:nvSpPr>
        <p:spPr>
          <a:xfrm>
            <a:off x="174545" y="4305983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173378" y="478900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173378" y="5242087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1410" y="3797095"/>
            <a:ext cx="36647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92563"/>
                </a:solidFill>
              </a:rPr>
              <a:t>Проклятие </a:t>
            </a:r>
            <a:r>
              <a:rPr lang="ru-RU" sz="1600" dirty="0" smtClean="0">
                <a:solidFill>
                  <a:srgbClr val="092563"/>
                </a:solidFill>
              </a:rPr>
              <a:t>размерности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Сглаживание и линеаризация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Существенные координаты/метрика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Скорость обучения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>
                <a:solidFill>
                  <a:srgbClr val="092563"/>
                </a:solidFill>
              </a:rPr>
              <a:t>Число точек интерполяции</a:t>
            </a:r>
          </a:p>
          <a:p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37" name="Овал 36"/>
          <p:cNvSpPr/>
          <p:nvPr/>
        </p:nvSpPr>
        <p:spPr>
          <a:xfrm>
            <a:off x="158569" y="5797271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112" y="2780928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От идеального 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- к реальному 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536" y="2882763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От О(2</a:t>
            </a:r>
            <a:r>
              <a:rPr lang="en-US" sz="1600" baseline="30000" dirty="0" smtClean="0">
                <a:solidFill>
                  <a:srgbClr val="092563"/>
                </a:solidFill>
              </a:rPr>
              <a:t>n</a:t>
            </a:r>
            <a:r>
              <a:rPr lang="ru-RU" sz="1600" dirty="0" smtClean="0">
                <a:solidFill>
                  <a:srgbClr val="092563"/>
                </a:solidFill>
              </a:rPr>
              <a:t>) к</a:t>
            </a:r>
            <a:r>
              <a:rPr lang="en-US" sz="1600" dirty="0" smtClean="0">
                <a:solidFill>
                  <a:srgbClr val="092563"/>
                </a:solidFill>
              </a:rPr>
              <a:t> </a:t>
            </a:r>
            <a:r>
              <a:rPr lang="ru-RU" sz="1600" dirty="0" smtClean="0">
                <a:solidFill>
                  <a:srgbClr val="092563"/>
                </a:solidFill>
              </a:rPr>
              <a:t>О(</a:t>
            </a:r>
            <a:r>
              <a:rPr lang="en-US" sz="1600" dirty="0" smtClean="0">
                <a:solidFill>
                  <a:srgbClr val="092563"/>
                </a:solidFill>
              </a:rPr>
              <a:t>n</a:t>
            </a:r>
            <a:r>
              <a:rPr lang="ru-RU" sz="1600" dirty="0" smtClean="0">
                <a:solidFill>
                  <a:srgbClr val="092563"/>
                </a:solidFill>
              </a:rPr>
              <a:t>)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3968" y="1070024"/>
            <a:ext cx="46085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92563"/>
                </a:solidFill>
              </a:rPr>
              <a:t>Простые физические законы (Ньютон, Максвелл) – </a:t>
            </a:r>
            <a:r>
              <a:rPr lang="ru-RU" dirty="0" smtClean="0">
                <a:solidFill>
                  <a:srgbClr val="092563"/>
                </a:solidFill>
              </a:rPr>
              <a:t>точны для </a:t>
            </a:r>
            <a:r>
              <a:rPr lang="ru-RU" dirty="0">
                <a:solidFill>
                  <a:srgbClr val="092563"/>
                </a:solidFill>
              </a:rPr>
              <a:t>идеальных </a:t>
            </a:r>
            <a:r>
              <a:rPr lang="ru-RU" dirty="0" smtClean="0">
                <a:solidFill>
                  <a:srgbClr val="092563"/>
                </a:solidFill>
              </a:rPr>
              <a:t>объектов. Для объектов, точное аналитическое описание которых затруднено, возможны только приближённые оценки.</a:t>
            </a:r>
          </a:p>
          <a:p>
            <a:endParaRPr lang="ru-RU" dirty="0">
              <a:solidFill>
                <a:srgbClr val="092563"/>
              </a:solidFill>
            </a:endParaRPr>
          </a:p>
          <a:p>
            <a:r>
              <a:rPr lang="ru-RU" dirty="0" smtClean="0">
                <a:solidFill>
                  <a:srgbClr val="092563"/>
                </a:solidFill>
              </a:rPr>
              <a:t>Любые вычисления осуществляются по аналитически заданным формулам и могут содержать параметры, доступные к адаптации под решаемую задачу.</a:t>
            </a:r>
          </a:p>
          <a:p>
            <a:r>
              <a:rPr lang="ru-RU" dirty="0" smtClean="0">
                <a:solidFill>
                  <a:srgbClr val="092563"/>
                </a:solidFill>
              </a:rPr>
              <a:t>Если параметров мало (масштабирование до </a:t>
            </a:r>
            <a:r>
              <a:rPr lang="en-US" dirty="0" smtClean="0">
                <a:solidFill>
                  <a:srgbClr val="092563"/>
                </a:solidFill>
              </a:rPr>
              <a:t>1000, </a:t>
            </a:r>
            <a:r>
              <a:rPr lang="ru-RU" dirty="0" smtClean="0">
                <a:solidFill>
                  <a:srgbClr val="092563"/>
                </a:solidFill>
              </a:rPr>
              <a:t>вектор) – говорят, что описание аналитическое, если параметров много (масштабирование до 10</a:t>
            </a:r>
            <a:r>
              <a:rPr lang="ru-RU" baseline="30000" dirty="0" smtClean="0">
                <a:solidFill>
                  <a:srgbClr val="092563"/>
                </a:solidFill>
              </a:rPr>
              <a:t>6</a:t>
            </a:r>
            <a:r>
              <a:rPr lang="ru-RU" dirty="0" smtClean="0">
                <a:solidFill>
                  <a:srgbClr val="092563"/>
                </a:solidFill>
              </a:rPr>
              <a:t> – 10</a:t>
            </a:r>
            <a:r>
              <a:rPr lang="ru-RU" baseline="30000" dirty="0" smtClean="0">
                <a:solidFill>
                  <a:srgbClr val="092563"/>
                </a:solidFill>
              </a:rPr>
              <a:t>12</a:t>
            </a:r>
            <a:r>
              <a:rPr lang="ru-RU" dirty="0" smtClean="0">
                <a:solidFill>
                  <a:srgbClr val="092563"/>
                </a:solidFill>
              </a:rPr>
              <a:t> и более, таблица) – табличное преобразование.</a:t>
            </a:r>
          </a:p>
          <a:p>
            <a:endParaRPr lang="ru-RU" dirty="0">
              <a:solidFill>
                <a:srgbClr val="0925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6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32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476672"/>
            <a:ext cx="81307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Табличное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представление векторных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функций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86088"/>
              </p:ext>
            </p:extLst>
          </p:nvPr>
        </p:nvGraphicFramePr>
        <p:xfrm>
          <a:off x="107505" y="1052736"/>
          <a:ext cx="4497422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971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</a:tblGrid>
              <a:tr h="2435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Адрес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Х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</a:t>
                      </a:r>
                      <a:r>
                        <a:rPr lang="en-US" sz="1400" dirty="0" smtClean="0"/>
                        <a:t>3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</a:t>
                      </a:r>
                      <a:r>
                        <a:rPr lang="en-US" sz="1400" dirty="0" smtClean="0"/>
                        <a:t>4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</a:t>
                      </a:r>
                      <a:r>
                        <a:rPr lang="ru-RU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Y2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Y3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Y4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Y5</a:t>
                      </a:r>
                      <a:endParaRPr lang="ru-RU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62,4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000001</a:t>
                      </a:r>
                      <a:endParaRPr lang="ru-RU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314,7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1,6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6,9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000003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185,6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000004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127,6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000005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364,4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000006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74,7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000007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417,1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228,1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000008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15,6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000009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160,9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4,9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000010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121,0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25,6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16,0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000011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269,2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11,8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000012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222,2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</a:t>
                      </a:r>
                    </a:p>
                  </a:txBody>
                  <a:tcPr marL="9525" marR="9525" marT="9525" marB="0" anchor="ctr"/>
                </a:tc>
              </a:tr>
              <a:tr h="2192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000013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428,0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128474"/>
              </p:ext>
            </p:extLst>
          </p:nvPr>
        </p:nvGraphicFramePr>
        <p:xfrm>
          <a:off x="107504" y="5445224"/>
          <a:ext cx="4497423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972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  <a:gridCol w="420939"/>
              </a:tblGrid>
              <a:tr h="178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/>
                        <a:t>Адрес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Х</a:t>
                      </a:r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</a:t>
                      </a:r>
                      <a:r>
                        <a:rPr lang="en-US" sz="1400" dirty="0" smtClean="0"/>
                        <a:t>3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 smtClean="0"/>
                        <a:t>Х</a:t>
                      </a:r>
                      <a:r>
                        <a:rPr lang="en-US" sz="1400" dirty="0" smtClean="0"/>
                        <a:t>4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</a:t>
                      </a:r>
                      <a:r>
                        <a:rPr lang="ru-RU" sz="14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Y2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Y3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Y4</a:t>
                      </a:r>
                      <a:endParaRPr lang="ru-RU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Y5</a:t>
                      </a:r>
                      <a:endParaRPr lang="ru-RU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78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999997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381,1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228,6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87,8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</a:t>
                      </a:r>
                    </a:p>
                  </a:txBody>
                  <a:tcPr marL="9525" marR="9525" marT="9525" marB="0" anchor="ctr"/>
                </a:tc>
              </a:tr>
              <a:tr h="178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999998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1,4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167,1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41,7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1,5</a:t>
                      </a:r>
                    </a:p>
                  </a:txBody>
                  <a:tcPr marL="9525" marR="9525" marT="9525" marB="0" anchor="ctr"/>
                </a:tc>
              </a:tr>
              <a:tr h="1787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999999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194,2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ru-RU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15,0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22,6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57,2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19,3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34,1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39,9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2,8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56595" y="93833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Преобразование </a:t>
            </a:r>
            <a:r>
              <a:rPr lang="en-US" dirty="0" smtClean="0"/>
              <a:t>X </a:t>
            </a:r>
            <a:r>
              <a:rPr lang="en-US" dirty="0" smtClean="0">
                <a:sym typeface="Wingdings" panose="05000000000000000000" pitchFamily="2" charset="2"/>
              </a:rPr>
              <a:t> Y</a:t>
            </a:r>
            <a:endParaRPr lang="ru-RU" dirty="0"/>
          </a:p>
        </p:txBody>
      </p:sp>
      <p:grpSp>
        <p:nvGrpSpPr>
          <p:cNvPr id="61" name="Группа 60"/>
          <p:cNvGrpSpPr/>
          <p:nvPr/>
        </p:nvGrpSpPr>
        <p:grpSpPr>
          <a:xfrm>
            <a:off x="5437213" y="1340768"/>
            <a:ext cx="3233089" cy="2601478"/>
            <a:chOff x="5508104" y="2060848"/>
            <a:chExt cx="2857513" cy="2376264"/>
          </a:xfrm>
        </p:grpSpPr>
        <p:cxnSp>
          <p:nvCxnSpPr>
            <p:cNvPr id="62" name="Прямая соединительная линия 61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Группа 98"/>
          <p:cNvGrpSpPr/>
          <p:nvPr/>
        </p:nvGrpSpPr>
        <p:grpSpPr>
          <a:xfrm>
            <a:off x="5355741" y="1380184"/>
            <a:ext cx="3233089" cy="2601478"/>
            <a:chOff x="5508104" y="2060848"/>
            <a:chExt cx="2857513" cy="2376264"/>
          </a:xfrm>
        </p:grpSpPr>
        <p:cxnSp>
          <p:nvCxnSpPr>
            <p:cNvPr id="100" name="Прямая соединительная линия 99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103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105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106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107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108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Группа 117"/>
          <p:cNvGrpSpPr/>
          <p:nvPr/>
        </p:nvGrpSpPr>
        <p:grpSpPr>
          <a:xfrm>
            <a:off x="5286128" y="1419601"/>
            <a:ext cx="3233089" cy="2601478"/>
            <a:chOff x="5508104" y="2060848"/>
            <a:chExt cx="2857513" cy="2376264"/>
          </a:xfrm>
        </p:grpSpPr>
        <p:cxnSp>
          <p:nvCxnSpPr>
            <p:cNvPr id="119" name="Прямая соединительная линия 118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Прямая соединительная линия 119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Прямая соединительная линия 120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единительная линия 121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единительная линия 122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единительная линия 123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единительная линия 124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единительная линия 125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единительная линия 126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Прямая соединительная линия 127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Прямая соединительная линия 128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Прямая соединительная линия 129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Прямая соединительная линия 130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Прямая соединительная линия 131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Прямая соединительная линия 132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Прямая соединительная линия 133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Прямая соединительная линия 134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единительная линия 135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Группа 214"/>
          <p:cNvGrpSpPr/>
          <p:nvPr/>
        </p:nvGrpSpPr>
        <p:grpSpPr>
          <a:xfrm>
            <a:off x="6048229" y="4765765"/>
            <a:ext cx="2515951" cy="1651035"/>
            <a:chOff x="5508104" y="2060848"/>
            <a:chExt cx="2857513" cy="2376264"/>
          </a:xfrm>
        </p:grpSpPr>
        <p:cxnSp>
          <p:nvCxnSpPr>
            <p:cNvPr id="311" name="Прямая соединительная линия 310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Прямая соединительная линия 311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Прямая соединительная линия 312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Прямая соединительная линия 313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Прямая соединительная линия 314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Прямая соединительная линия 315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Прямая соединительная линия 316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Прямая соединительная линия 317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Прямая соединительная линия 318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Прямая соединительная линия 319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Прямая соединительная линия 320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Прямая соединительная линия 321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Прямая соединительная линия 322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Прямая соединительная линия 323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Прямая соединительная линия 324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Прямая соединительная линия 325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Прямая соединительная линия 326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Прямая соединительная линия 327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Группа 215"/>
          <p:cNvGrpSpPr/>
          <p:nvPr/>
        </p:nvGrpSpPr>
        <p:grpSpPr>
          <a:xfrm>
            <a:off x="5984828" y="4790781"/>
            <a:ext cx="2515951" cy="1651035"/>
            <a:chOff x="5508104" y="2060848"/>
            <a:chExt cx="2857513" cy="2376264"/>
          </a:xfrm>
        </p:grpSpPr>
        <p:cxnSp>
          <p:nvCxnSpPr>
            <p:cNvPr id="293" name="Прямая соединительная линия 292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Прямая соединительная линия 293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Прямая соединительная линия 294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Прямая соединительная линия 295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Прямая соединительная линия 296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Прямая соединительная линия 297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Прямая соединительная линия 298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Прямая соединительная линия 299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Прямая соединительная линия 300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Прямая соединительная линия 301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Прямая соединительная линия 302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Прямая соединительная линия 303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Прямая соединительная линия 304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Прямая соединительная линия 305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Прямая соединительная линия 306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Прямая соединительная линия 307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Прямая соединительная линия 308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Прямая соединительная линия 309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Группа 216"/>
          <p:cNvGrpSpPr/>
          <p:nvPr/>
        </p:nvGrpSpPr>
        <p:grpSpPr>
          <a:xfrm>
            <a:off x="5930656" y="4815796"/>
            <a:ext cx="2515951" cy="1651035"/>
            <a:chOff x="5508104" y="2060848"/>
            <a:chExt cx="2857513" cy="2376264"/>
          </a:xfrm>
        </p:grpSpPr>
        <p:cxnSp>
          <p:nvCxnSpPr>
            <p:cNvPr id="275" name="Прямая соединительная линия 274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Прямая соединительная линия 275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Прямая соединительная линия 276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Прямая соединительная линия 277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Прямая соединительная линия 278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Прямая соединительная линия 279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Прямая соединительная линия 280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Прямая соединительная линия 281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Прямая соединительная линия 282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Прямая соединительная линия 283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Прямая соединительная линия 284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Прямая соединительная линия 285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Прямая соединительная линия 286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Прямая соединительная линия 287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Прямая соединительная линия 288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Прямая соединительная линия 289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Прямая соединительная линия 290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Прямая соединительная линия 291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9" name="Полилиния 328"/>
          <p:cNvSpPr/>
          <p:nvPr/>
        </p:nvSpPr>
        <p:spPr>
          <a:xfrm>
            <a:off x="5486400" y="1826659"/>
            <a:ext cx="2652823" cy="1969694"/>
          </a:xfrm>
          <a:custGeom>
            <a:avLst/>
            <a:gdLst>
              <a:gd name="connsiteX0" fmla="*/ 0 w 2652823"/>
              <a:gd name="connsiteY0" fmla="*/ 204160 h 1969694"/>
              <a:gd name="connsiteX1" fmla="*/ 914400 w 2652823"/>
              <a:gd name="connsiteY1" fmla="*/ 12774 h 1969694"/>
              <a:gd name="connsiteX2" fmla="*/ 1371600 w 2652823"/>
              <a:gd name="connsiteY2" fmla="*/ 523136 h 1969694"/>
              <a:gd name="connsiteX3" fmla="*/ 1998921 w 2652823"/>
              <a:gd name="connsiteY3" fmla="*/ 746420 h 1969694"/>
              <a:gd name="connsiteX4" fmla="*/ 1414130 w 2652823"/>
              <a:gd name="connsiteY4" fmla="*/ 1309946 h 1969694"/>
              <a:gd name="connsiteX5" fmla="*/ 584791 w 2652823"/>
              <a:gd name="connsiteY5" fmla="*/ 905908 h 1969694"/>
              <a:gd name="connsiteX6" fmla="*/ 180753 w 2652823"/>
              <a:gd name="connsiteY6" fmla="*/ 1597025 h 1969694"/>
              <a:gd name="connsiteX7" fmla="*/ 1488558 w 2652823"/>
              <a:gd name="connsiteY7" fmla="*/ 1969164 h 1969694"/>
              <a:gd name="connsiteX8" fmla="*/ 2594344 w 2652823"/>
              <a:gd name="connsiteY8" fmla="*/ 1522597 h 1969694"/>
              <a:gd name="connsiteX9" fmla="*/ 2509284 w 2652823"/>
              <a:gd name="connsiteY9" fmla="*/ 12774 h 1969694"/>
              <a:gd name="connsiteX10" fmla="*/ 2509284 w 2652823"/>
              <a:gd name="connsiteY10" fmla="*/ 12774 h 196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2823" h="1969694">
                <a:moveTo>
                  <a:pt x="0" y="204160"/>
                </a:moveTo>
                <a:cubicBezTo>
                  <a:pt x="342900" y="81885"/>
                  <a:pt x="685800" y="-40389"/>
                  <a:pt x="914400" y="12774"/>
                </a:cubicBezTo>
                <a:cubicBezTo>
                  <a:pt x="1143000" y="65937"/>
                  <a:pt x="1190846" y="400862"/>
                  <a:pt x="1371600" y="523136"/>
                </a:cubicBezTo>
                <a:cubicBezTo>
                  <a:pt x="1552354" y="645410"/>
                  <a:pt x="1991833" y="615285"/>
                  <a:pt x="1998921" y="746420"/>
                </a:cubicBezTo>
                <a:cubicBezTo>
                  <a:pt x="2006009" y="877555"/>
                  <a:pt x="1649818" y="1283365"/>
                  <a:pt x="1414130" y="1309946"/>
                </a:cubicBezTo>
                <a:cubicBezTo>
                  <a:pt x="1178442" y="1336527"/>
                  <a:pt x="790354" y="858062"/>
                  <a:pt x="584791" y="905908"/>
                </a:cubicBezTo>
                <a:cubicBezTo>
                  <a:pt x="379228" y="953754"/>
                  <a:pt x="30125" y="1419816"/>
                  <a:pt x="180753" y="1597025"/>
                </a:cubicBezTo>
                <a:cubicBezTo>
                  <a:pt x="331381" y="1774234"/>
                  <a:pt x="1086293" y="1981569"/>
                  <a:pt x="1488558" y="1969164"/>
                </a:cubicBezTo>
                <a:cubicBezTo>
                  <a:pt x="1890823" y="1956759"/>
                  <a:pt x="2424223" y="1848662"/>
                  <a:pt x="2594344" y="1522597"/>
                </a:cubicBezTo>
                <a:cubicBezTo>
                  <a:pt x="2764465" y="1196532"/>
                  <a:pt x="2509284" y="12774"/>
                  <a:pt x="2509284" y="12774"/>
                </a:cubicBezTo>
                <a:lnTo>
                  <a:pt x="2509284" y="12774"/>
                </a:lnTo>
              </a:path>
            </a:pathLst>
          </a:custGeom>
          <a:noFill/>
          <a:ln w="38100" cmpd="tri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0" name="Полилиния 329"/>
          <p:cNvSpPr/>
          <p:nvPr/>
        </p:nvSpPr>
        <p:spPr>
          <a:xfrm>
            <a:off x="5926047" y="4890843"/>
            <a:ext cx="2280827" cy="1575988"/>
          </a:xfrm>
          <a:custGeom>
            <a:avLst/>
            <a:gdLst>
              <a:gd name="connsiteX0" fmla="*/ 0 w 2188846"/>
              <a:gd name="connsiteY0" fmla="*/ 1375658 h 1375658"/>
              <a:gd name="connsiteX1" fmla="*/ 414670 w 2188846"/>
              <a:gd name="connsiteY1" fmla="*/ 1014151 h 1375658"/>
              <a:gd name="connsiteX2" fmla="*/ 318977 w 2188846"/>
              <a:gd name="connsiteY2" fmla="*/ 620746 h 1375658"/>
              <a:gd name="connsiteX3" fmla="*/ 53163 w 2188846"/>
              <a:gd name="connsiteY3" fmla="*/ 216709 h 1375658"/>
              <a:gd name="connsiteX4" fmla="*/ 574158 w 2188846"/>
              <a:gd name="connsiteY4" fmla="*/ 46588 h 1375658"/>
              <a:gd name="connsiteX5" fmla="*/ 903767 w 2188846"/>
              <a:gd name="connsiteY5" fmla="*/ 344299 h 1375658"/>
              <a:gd name="connsiteX6" fmla="*/ 776177 w 2188846"/>
              <a:gd name="connsiteY6" fmla="*/ 546318 h 1375658"/>
              <a:gd name="connsiteX7" fmla="*/ 935665 w 2188846"/>
              <a:gd name="connsiteY7" fmla="*/ 897192 h 1375658"/>
              <a:gd name="connsiteX8" fmla="*/ 1446028 w 2188846"/>
              <a:gd name="connsiteY8" fmla="*/ 727072 h 1375658"/>
              <a:gd name="connsiteX9" fmla="*/ 1488558 w 2188846"/>
              <a:gd name="connsiteY9" fmla="*/ 237974 h 1375658"/>
              <a:gd name="connsiteX10" fmla="*/ 1807535 w 2188846"/>
              <a:gd name="connsiteY10" fmla="*/ 4058 h 1375658"/>
              <a:gd name="connsiteX11" fmla="*/ 2179674 w 2188846"/>
              <a:gd name="connsiteY11" fmla="*/ 418727 h 1375658"/>
              <a:gd name="connsiteX12" fmla="*/ 2052084 w 2188846"/>
              <a:gd name="connsiteY12" fmla="*/ 929090 h 1375658"/>
              <a:gd name="connsiteX13" fmla="*/ 1796902 w 2188846"/>
              <a:gd name="connsiteY13" fmla="*/ 1184272 h 1375658"/>
              <a:gd name="connsiteX14" fmla="*/ 1052623 w 2188846"/>
              <a:gd name="connsiteY14" fmla="*/ 1258699 h 1375658"/>
              <a:gd name="connsiteX15" fmla="*/ 1052623 w 2188846"/>
              <a:gd name="connsiteY15" fmla="*/ 1258699 h 137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88846" h="1375658">
                <a:moveTo>
                  <a:pt x="0" y="1375658"/>
                </a:moveTo>
                <a:cubicBezTo>
                  <a:pt x="180753" y="1257814"/>
                  <a:pt x="361507" y="1139970"/>
                  <a:pt x="414670" y="1014151"/>
                </a:cubicBezTo>
                <a:cubicBezTo>
                  <a:pt x="467833" y="888332"/>
                  <a:pt x="379228" y="753653"/>
                  <a:pt x="318977" y="620746"/>
                </a:cubicBezTo>
                <a:cubicBezTo>
                  <a:pt x="258726" y="487839"/>
                  <a:pt x="10633" y="312402"/>
                  <a:pt x="53163" y="216709"/>
                </a:cubicBezTo>
                <a:cubicBezTo>
                  <a:pt x="95693" y="121016"/>
                  <a:pt x="432391" y="25323"/>
                  <a:pt x="574158" y="46588"/>
                </a:cubicBezTo>
                <a:cubicBezTo>
                  <a:pt x="715925" y="67853"/>
                  <a:pt x="870097" y="261011"/>
                  <a:pt x="903767" y="344299"/>
                </a:cubicBezTo>
                <a:cubicBezTo>
                  <a:pt x="937437" y="427587"/>
                  <a:pt x="770861" y="454169"/>
                  <a:pt x="776177" y="546318"/>
                </a:cubicBezTo>
                <a:cubicBezTo>
                  <a:pt x="781493" y="638467"/>
                  <a:pt x="824023" y="867066"/>
                  <a:pt x="935665" y="897192"/>
                </a:cubicBezTo>
                <a:cubicBezTo>
                  <a:pt x="1047307" y="927318"/>
                  <a:pt x="1353879" y="836942"/>
                  <a:pt x="1446028" y="727072"/>
                </a:cubicBezTo>
                <a:cubicBezTo>
                  <a:pt x="1538177" y="617202"/>
                  <a:pt x="1428307" y="358476"/>
                  <a:pt x="1488558" y="237974"/>
                </a:cubicBezTo>
                <a:cubicBezTo>
                  <a:pt x="1548809" y="117472"/>
                  <a:pt x="1692349" y="-26067"/>
                  <a:pt x="1807535" y="4058"/>
                </a:cubicBezTo>
                <a:cubicBezTo>
                  <a:pt x="1922721" y="34183"/>
                  <a:pt x="2138916" y="264555"/>
                  <a:pt x="2179674" y="418727"/>
                </a:cubicBezTo>
                <a:cubicBezTo>
                  <a:pt x="2220432" y="572899"/>
                  <a:pt x="2115879" y="801499"/>
                  <a:pt x="2052084" y="929090"/>
                </a:cubicBezTo>
                <a:cubicBezTo>
                  <a:pt x="1988289" y="1056681"/>
                  <a:pt x="1963479" y="1129337"/>
                  <a:pt x="1796902" y="1184272"/>
                </a:cubicBezTo>
                <a:cubicBezTo>
                  <a:pt x="1630325" y="1239207"/>
                  <a:pt x="1052623" y="1258699"/>
                  <a:pt x="1052623" y="1258699"/>
                </a:cubicBezTo>
                <a:lnTo>
                  <a:pt x="1052623" y="1258699"/>
                </a:lnTo>
              </a:path>
            </a:pathLst>
          </a:custGeom>
          <a:noFill/>
          <a:ln w="38100" cmpd="tri">
            <a:solidFill>
              <a:srgbClr val="118D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2" name="Прямая соединительная линия 331"/>
          <p:cNvCxnSpPr/>
          <p:nvPr/>
        </p:nvCxnSpPr>
        <p:spPr>
          <a:xfrm>
            <a:off x="2483768" y="938337"/>
            <a:ext cx="0" cy="58030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Блок-схема: узел 334"/>
          <p:cNvSpPr/>
          <p:nvPr/>
        </p:nvSpPr>
        <p:spPr>
          <a:xfrm>
            <a:off x="5818770" y="1836486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3" name="Блок-схема: узел 332"/>
          <p:cNvSpPr/>
          <p:nvPr/>
        </p:nvSpPr>
        <p:spPr>
          <a:xfrm>
            <a:off x="5489814" y="1956137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4" name="Стрелка вниз 333"/>
          <p:cNvSpPr/>
          <p:nvPr/>
        </p:nvSpPr>
        <p:spPr>
          <a:xfrm>
            <a:off x="6457847" y="4221089"/>
            <a:ext cx="86850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1" name="Прямая соединительная линия 330"/>
          <p:cNvCxnSpPr/>
          <p:nvPr/>
        </p:nvCxnSpPr>
        <p:spPr>
          <a:xfrm>
            <a:off x="827584" y="938337"/>
            <a:ext cx="0" cy="58030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Блок-схема: узел 8"/>
          <p:cNvSpPr/>
          <p:nvPr/>
        </p:nvSpPr>
        <p:spPr>
          <a:xfrm>
            <a:off x="-1548680" y="191672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6" name="Блок-схема: узел 335"/>
          <p:cNvSpPr/>
          <p:nvPr/>
        </p:nvSpPr>
        <p:spPr>
          <a:xfrm>
            <a:off x="6189393" y="175905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" name="Блок-схема: узел 336"/>
          <p:cNvSpPr/>
          <p:nvPr/>
        </p:nvSpPr>
        <p:spPr>
          <a:xfrm>
            <a:off x="6505818" y="1901628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8" name="Блок-схема: узел 337"/>
          <p:cNvSpPr/>
          <p:nvPr/>
        </p:nvSpPr>
        <p:spPr>
          <a:xfrm>
            <a:off x="6697353" y="2185089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9" name="Блок-схема: узел 338"/>
          <p:cNvSpPr/>
          <p:nvPr/>
        </p:nvSpPr>
        <p:spPr>
          <a:xfrm>
            <a:off x="7166468" y="2420102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0" name="Блок-схема: узел 339"/>
          <p:cNvSpPr/>
          <p:nvPr/>
        </p:nvSpPr>
        <p:spPr>
          <a:xfrm>
            <a:off x="6918626" y="236341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1" name="Блок-схема: узел 340"/>
          <p:cNvSpPr/>
          <p:nvPr/>
        </p:nvSpPr>
        <p:spPr>
          <a:xfrm>
            <a:off x="7443668" y="2519096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2" name="Блок-схема: узел 341"/>
          <p:cNvSpPr/>
          <p:nvPr/>
        </p:nvSpPr>
        <p:spPr>
          <a:xfrm>
            <a:off x="7277565" y="2740219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3" name="Блок-схема: узел 342"/>
          <p:cNvSpPr/>
          <p:nvPr/>
        </p:nvSpPr>
        <p:spPr>
          <a:xfrm>
            <a:off x="7066660" y="296438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4" name="Блок-схема: узел 343"/>
          <p:cNvSpPr/>
          <p:nvPr/>
        </p:nvSpPr>
        <p:spPr>
          <a:xfrm>
            <a:off x="6807669" y="3075087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5" name="Блок-схема: узел 344"/>
          <p:cNvSpPr/>
          <p:nvPr/>
        </p:nvSpPr>
        <p:spPr>
          <a:xfrm>
            <a:off x="6452563" y="2893097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6" name="Блок-схема: узел 345"/>
          <p:cNvSpPr/>
          <p:nvPr/>
        </p:nvSpPr>
        <p:spPr>
          <a:xfrm>
            <a:off x="6050124" y="265937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7" name="Блок-схема: узел 346"/>
          <p:cNvSpPr/>
          <p:nvPr/>
        </p:nvSpPr>
        <p:spPr>
          <a:xfrm>
            <a:off x="5700559" y="2932514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8" name="Блок-схема: узел 347"/>
          <p:cNvSpPr/>
          <p:nvPr/>
        </p:nvSpPr>
        <p:spPr>
          <a:xfrm>
            <a:off x="5547808" y="3279714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9" name="Блок-схема: узел 348"/>
          <p:cNvSpPr/>
          <p:nvPr/>
        </p:nvSpPr>
        <p:spPr>
          <a:xfrm>
            <a:off x="5967614" y="356317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0" name="Блок-схема: узел 349"/>
          <p:cNvSpPr/>
          <p:nvPr/>
        </p:nvSpPr>
        <p:spPr>
          <a:xfrm>
            <a:off x="6596579" y="3725066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1" name="Блок-схема: узел 350"/>
          <p:cNvSpPr/>
          <p:nvPr/>
        </p:nvSpPr>
        <p:spPr>
          <a:xfrm>
            <a:off x="7138668" y="371329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2" name="Блок-схема: узел 351"/>
          <p:cNvSpPr/>
          <p:nvPr/>
        </p:nvSpPr>
        <p:spPr>
          <a:xfrm>
            <a:off x="7651406" y="358249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3" name="Блок-схема: узел 352"/>
          <p:cNvSpPr/>
          <p:nvPr/>
        </p:nvSpPr>
        <p:spPr>
          <a:xfrm>
            <a:off x="8024156" y="326747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4" name="Блок-схема: узел 353"/>
          <p:cNvSpPr/>
          <p:nvPr/>
        </p:nvSpPr>
        <p:spPr>
          <a:xfrm>
            <a:off x="8029403" y="241255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5" name="Блок-схема: узел 354"/>
          <p:cNvSpPr/>
          <p:nvPr/>
        </p:nvSpPr>
        <p:spPr>
          <a:xfrm>
            <a:off x="7941646" y="183864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7" name="Блок-схема: узел 356"/>
          <p:cNvSpPr/>
          <p:nvPr/>
        </p:nvSpPr>
        <p:spPr>
          <a:xfrm>
            <a:off x="6122268" y="5441189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8" name="Блок-схема: узел 357"/>
          <p:cNvSpPr/>
          <p:nvPr/>
        </p:nvSpPr>
        <p:spPr>
          <a:xfrm>
            <a:off x="5912820" y="5089342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9" name="Блок-схема: узел 358"/>
          <p:cNvSpPr/>
          <p:nvPr/>
        </p:nvSpPr>
        <p:spPr>
          <a:xfrm>
            <a:off x="6489478" y="489789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0" name="Блок-схема: узел 359"/>
          <p:cNvSpPr/>
          <p:nvPr/>
        </p:nvSpPr>
        <p:spPr>
          <a:xfrm>
            <a:off x="6784511" y="518650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1" name="Блок-схема: узел 360"/>
          <p:cNvSpPr/>
          <p:nvPr/>
        </p:nvSpPr>
        <p:spPr>
          <a:xfrm>
            <a:off x="6673630" y="541993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2" name="Блок-схема: узел 361"/>
          <p:cNvSpPr/>
          <p:nvPr/>
        </p:nvSpPr>
        <p:spPr>
          <a:xfrm>
            <a:off x="7536566" y="491367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3" name="Блок-схема: узел 362"/>
          <p:cNvSpPr/>
          <p:nvPr/>
        </p:nvSpPr>
        <p:spPr>
          <a:xfrm>
            <a:off x="7360248" y="513853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4" name="Блок-схема: узел 363"/>
          <p:cNvSpPr/>
          <p:nvPr/>
        </p:nvSpPr>
        <p:spPr>
          <a:xfrm>
            <a:off x="7727903" y="479454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5" name="Блок-схема: узел 364"/>
          <p:cNvSpPr/>
          <p:nvPr/>
        </p:nvSpPr>
        <p:spPr>
          <a:xfrm>
            <a:off x="8065006" y="5670089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6" name="Блок-схема: узел 365"/>
          <p:cNvSpPr/>
          <p:nvPr/>
        </p:nvSpPr>
        <p:spPr>
          <a:xfrm>
            <a:off x="7392550" y="558005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7" name="Блок-схема: узел 366"/>
          <p:cNvSpPr/>
          <p:nvPr/>
        </p:nvSpPr>
        <p:spPr>
          <a:xfrm>
            <a:off x="7165969" y="577015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" name="Блок-схема: узел 367"/>
          <p:cNvSpPr/>
          <p:nvPr/>
        </p:nvSpPr>
        <p:spPr>
          <a:xfrm>
            <a:off x="6810863" y="5804215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9" name="Блок-схема: узел 368"/>
          <p:cNvSpPr/>
          <p:nvPr/>
        </p:nvSpPr>
        <p:spPr>
          <a:xfrm>
            <a:off x="6284618" y="5732928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0" name="Блок-схема: узел 369"/>
          <p:cNvSpPr/>
          <p:nvPr/>
        </p:nvSpPr>
        <p:spPr>
          <a:xfrm>
            <a:off x="6211454" y="6074102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1" name="Блок-схема: узел 370"/>
          <p:cNvSpPr/>
          <p:nvPr/>
        </p:nvSpPr>
        <p:spPr>
          <a:xfrm>
            <a:off x="5877136" y="6407199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2" name="Блок-схема: узел 371"/>
          <p:cNvSpPr/>
          <p:nvPr/>
        </p:nvSpPr>
        <p:spPr>
          <a:xfrm>
            <a:off x="6050124" y="6245451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3" name="Блок-схема: узел 372"/>
          <p:cNvSpPr/>
          <p:nvPr/>
        </p:nvSpPr>
        <p:spPr>
          <a:xfrm>
            <a:off x="7001614" y="6274227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4" name="Блок-схема: узел 373"/>
          <p:cNvSpPr/>
          <p:nvPr/>
        </p:nvSpPr>
        <p:spPr>
          <a:xfrm>
            <a:off x="7296164" y="625236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5" name="Блок-схема: узел 374"/>
          <p:cNvSpPr/>
          <p:nvPr/>
        </p:nvSpPr>
        <p:spPr>
          <a:xfrm>
            <a:off x="7695587" y="619918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6" name="Блок-схема: узел 375"/>
          <p:cNvSpPr/>
          <p:nvPr/>
        </p:nvSpPr>
        <p:spPr>
          <a:xfrm>
            <a:off x="7952318" y="5995293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7" name="Блок-схема: узел 376"/>
          <p:cNvSpPr/>
          <p:nvPr/>
        </p:nvSpPr>
        <p:spPr>
          <a:xfrm>
            <a:off x="8123241" y="5275570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8" name="Блок-схема: узел 377"/>
          <p:cNvSpPr/>
          <p:nvPr/>
        </p:nvSpPr>
        <p:spPr>
          <a:xfrm>
            <a:off x="6293225" y="5912726"/>
            <a:ext cx="144016" cy="142573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4" name="Группа 193"/>
          <p:cNvGrpSpPr/>
          <p:nvPr/>
        </p:nvGrpSpPr>
        <p:grpSpPr>
          <a:xfrm>
            <a:off x="5004047" y="1537850"/>
            <a:ext cx="3233089" cy="2601478"/>
            <a:chOff x="5508104" y="2060848"/>
            <a:chExt cx="2857513" cy="2376264"/>
          </a:xfrm>
        </p:grpSpPr>
        <p:cxnSp>
          <p:nvCxnSpPr>
            <p:cNvPr id="195" name="Прямая соединительная линия 194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Прямая соединительная линия 195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Прямая соединительная линия 196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Прямая соединительная линия 197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Прямая соединительная линия 198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ая соединительная линия 199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Прямая соединительная линия 200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Прямая соединительная линия 201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Прямая соединительная линия 202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Прямая соединительная линия 203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Прямая соединительная линия 204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Прямая соединительная линия 205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Прямая соединительная линия 206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Прямая соединительная линия 207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Прямая соединительная линия 208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Прямая соединительная линия 209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Прямая соединительная линия 210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Прямая соединительная линия 211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Группа 155"/>
          <p:cNvGrpSpPr/>
          <p:nvPr/>
        </p:nvGrpSpPr>
        <p:grpSpPr>
          <a:xfrm>
            <a:off x="5111324" y="1498433"/>
            <a:ext cx="3233089" cy="2601478"/>
            <a:chOff x="5508104" y="2060848"/>
            <a:chExt cx="2857513" cy="2376264"/>
          </a:xfrm>
        </p:grpSpPr>
        <p:cxnSp>
          <p:nvCxnSpPr>
            <p:cNvPr id="157" name="Прямая соединительная линия 156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Прямая соединительная линия 157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Прямая соединительная линия 158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Прямая соединительная линия 159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Прямая соединительная линия 160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Прямая соединительная линия 161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Прямая соединительная линия 162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единительная линия 163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Прямая соединительная линия 164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Прямая соединительная линия 165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Прямая соединительная линия 166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Прямая соединительная линия 167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Прямая соединительная линия 168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Прямая соединительная линия 169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Прямая соединительная линия 170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Прямая соединительная линия 171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Прямая соединительная линия 172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Прямая соединительная линия 173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Группа 136"/>
          <p:cNvGrpSpPr/>
          <p:nvPr/>
        </p:nvGrpSpPr>
        <p:grpSpPr>
          <a:xfrm>
            <a:off x="5217353" y="1459017"/>
            <a:ext cx="3233089" cy="2601478"/>
            <a:chOff x="5508104" y="2060848"/>
            <a:chExt cx="2857513" cy="2376264"/>
          </a:xfrm>
        </p:grpSpPr>
        <p:cxnSp>
          <p:nvCxnSpPr>
            <p:cNvPr id="138" name="Прямая соединительная линия 137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Прямая соединительная линия 138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Прямая соединительная линия 139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Прямая соединительная линия 140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Прямая соединительная линия 141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Прямая соединительная линия 142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Прямая соединительная линия 143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Прямая соединительная линия 144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Прямая соединительная линия 145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Прямая соединительная линия 146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Прямая соединительная линия 147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Прямая соединительная линия 148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Прямая соединительная линия 149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единительная линия 150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Прямая соединительная линия 151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Прямая соединительная линия 152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Прямая соединительная линия 153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Прямая соединительная линия 154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Группа 219"/>
          <p:cNvGrpSpPr/>
          <p:nvPr/>
        </p:nvGrpSpPr>
        <p:grpSpPr>
          <a:xfrm>
            <a:off x="5711144" y="4890843"/>
            <a:ext cx="2515951" cy="1651035"/>
            <a:chOff x="5508104" y="2060848"/>
            <a:chExt cx="2857513" cy="2376264"/>
          </a:xfrm>
        </p:grpSpPr>
        <p:cxnSp>
          <p:nvCxnSpPr>
            <p:cNvPr id="221" name="Прямая соединительная линия 220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Прямая соединительная линия 221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Прямая соединительная линия 222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Прямая соединительная линия 223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Прямая соединительная линия 224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Прямая соединительная линия 225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Прямая соединительная линия 226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Прямая соединительная линия 227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Прямая соединительная линия 228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Прямая соединительная линия 229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Прямая соединительная линия 230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Прямая соединительная линия 231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Прямая соединительная линия 232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Прямая соединительная линия 233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Прямая соединительная линия 234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Прямая соединительная линия 235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Прямая соединительная линия 236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Прямая соединительная линия 237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Группа 218"/>
          <p:cNvGrpSpPr/>
          <p:nvPr/>
        </p:nvGrpSpPr>
        <p:grpSpPr>
          <a:xfrm>
            <a:off x="5794626" y="4865828"/>
            <a:ext cx="2515951" cy="1651035"/>
            <a:chOff x="5508104" y="2060848"/>
            <a:chExt cx="2857513" cy="2376264"/>
          </a:xfrm>
        </p:grpSpPr>
        <p:cxnSp>
          <p:nvCxnSpPr>
            <p:cNvPr id="239" name="Прямая соединительная линия 238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Прямая соединительная линия 239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Прямая соединительная линия 240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Прямая соединительная линия 241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Прямая соединительная линия 242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Прямая соединительная линия 243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Прямая соединительная линия 244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Прямая соединительная линия 245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Прямая соединительная линия 246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Прямая соединительная линия 247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Прямая соединительная линия 248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Прямая соединительная линия 249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Прямая соединительная линия 250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Прямая соединительная линия 251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Прямая соединительная линия 252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Прямая соединительная линия 253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Прямая соединительная линия 254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Прямая соединительная линия 255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Группа 217"/>
          <p:cNvGrpSpPr/>
          <p:nvPr/>
        </p:nvGrpSpPr>
        <p:grpSpPr>
          <a:xfrm>
            <a:off x="5877136" y="4840812"/>
            <a:ext cx="2515951" cy="1651035"/>
            <a:chOff x="5508104" y="2060848"/>
            <a:chExt cx="2857513" cy="2376264"/>
          </a:xfrm>
        </p:grpSpPr>
        <p:cxnSp>
          <p:nvCxnSpPr>
            <p:cNvPr id="257" name="Прямая соединительная линия 256"/>
            <p:cNvCxnSpPr/>
            <p:nvPr/>
          </p:nvCxnSpPr>
          <p:spPr>
            <a:xfrm>
              <a:off x="5508104" y="4437112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Прямая соединительная линия 257"/>
            <p:cNvCxnSpPr/>
            <p:nvPr/>
          </p:nvCxnSpPr>
          <p:spPr>
            <a:xfrm>
              <a:off x="5508104" y="414908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Прямая соединительная линия 258"/>
            <p:cNvCxnSpPr/>
            <p:nvPr/>
          </p:nvCxnSpPr>
          <p:spPr>
            <a:xfrm>
              <a:off x="5508104" y="38610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Прямая соединительная линия 259"/>
            <p:cNvCxnSpPr/>
            <p:nvPr/>
          </p:nvCxnSpPr>
          <p:spPr>
            <a:xfrm>
              <a:off x="5508104" y="3573016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Прямая соединительная линия 260"/>
            <p:cNvCxnSpPr/>
            <p:nvPr/>
          </p:nvCxnSpPr>
          <p:spPr>
            <a:xfrm>
              <a:off x="5508104" y="3284984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Прямая соединительная линия 261"/>
            <p:cNvCxnSpPr/>
            <p:nvPr/>
          </p:nvCxnSpPr>
          <p:spPr>
            <a:xfrm>
              <a:off x="5508104" y="2996952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Прямая соединительная линия 262"/>
            <p:cNvCxnSpPr/>
            <p:nvPr/>
          </p:nvCxnSpPr>
          <p:spPr>
            <a:xfrm>
              <a:off x="5508104" y="2717170"/>
              <a:ext cx="28476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Прямая соединительная линия 263"/>
            <p:cNvCxnSpPr/>
            <p:nvPr/>
          </p:nvCxnSpPr>
          <p:spPr>
            <a:xfrm>
              <a:off x="5508104" y="2406920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Прямая соединительная линия 264"/>
            <p:cNvCxnSpPr/>
            <p:nvPr/>
          </p:nvCxnSpPr>
          <p:spPr>
            <a:xfrm>
              <a:off x="55081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Прямая соединительная линия 265"/>
            <p:cNvCxnSpPr/>
            <p:nvPr/>
          </p:nvCxnSpPr>
          <p:spPr>
            <a:xfrm>
              <a:off x="5508104" y="2060848"/>
              <a:ext cx="28575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Прямая соединительная линия 266"/>
            <p:cNvCxnSpPr/>
            <p:nvPr/>
          </p:nvCxnSpPr>
          <p:spPr>
            <a:xfrm>
              <a:off x="58681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Прямая соединительная линия 267"/>
            <p:cNvCxnSpPr/>
            <p:nvPr/>
          </p:nvCxnSpPr>
          <p:spPr>
            <a:xfrm>
              <a:off x="62281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Прямая соединительная линия 268"/>
            <p:cNvCxnSpPr/>
            <p:nvPr/>
          </p:nvCxnSpPr>
          <p:spPr>
            <a:xfrm>
              <a:off x="658822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Прямая соединительная линия 269"/>
            <p:cNvCxnSpPr/>
            <p:nvPr/>
          </p:nvCxnSpPr>
          <p:spPr>
            <a:xfrm>
              <a:off x="694826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Прямая соединительная линия 270"/>
            <p:cNvCxnSpPr/>
            <p:nvPr/>
          </p:nvCxnSpPr>
          <p:spPr>
            <a:xfrm>
              <a:off x="730830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Прямая соединительная линия 271"/>
            <p:cNvCxnSpPr/>
            <p:nvPr/>
          </p:nvCxnSpPr>
          <p:spPr>
            <a:xfrm>
              <a:off x="766834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Прямая соединительная линия 272"/>
            <p:cNvCxnSpPr/>
            <p:nvPr/>
          </p:nvCxnSpPr>
          <p:spPr>
            <a:xfrm>
              <a:off x="8028384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Прямая соединительная линия 273"/>
            <p:cNvCxnSpPr/>
            <p:nvPr/>
          </p:nvCxnSpPr>
          <p:spPr>
            <a:xfrm>
              <a:off x="8355787" y="2060848"/>
              <a:ext cx="0" cy="23762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7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14638"/>
              </p:ext>
            </p:extLst>
          </p:nvPr>
        </p:nvGraphicFramePr>
        <p:xfrm>
          <a:off x="611560" y="1282757"/>
          <a:ext cx="828092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Проблема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Решение</a:t>
                      </a:r>
                      <a:endParaRPr lang="ru-RU" dirty="0"/>
                    </a:p>
                  </a:txBody>
                  <a:tcPr/>
                </a:tc>
              </a:tr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Проклятие размерности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Аппроксимация </a:t>
                      </a:r>
                      <a:r>
                        <a:rPr lang="ru-RU" sz="1800" kern="1200" dirty="0" err="1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низкоразмерных</a:t>
                      </a: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функций</a:t>
                      </a: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Декомпозиция сложных задач</a:t>
                      </a:r>
                    </a:p>
                  </a:txBody>
                  <a:tcPr/>
                </a:tc>
              </a:tr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Сглаживание и линеаризация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Пред- и постобработка векторов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Существенные координаты/метрика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Автоматический выбор существенных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координат и метрики пространств</a:t>
                      </a:r>
                      <a:endParaRPr lang="ru-RU" sz="1800" kern="1200" dirty="0" smtClean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Выбор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существенных переменных в них</a:t>
                      </a:r>
                      <a:endParaRPr lang="ru-RU" sz="1800" kern="1200" dirty="0" smtClean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Скорость обучения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Иерархическое обучение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Раздельное обучение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Число точек интерполяции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Соответствие числа точек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размерности </a:t>
                      </a:r>
                      <a:r>
                        <a:rPr lang="en-US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Законы обучения и целевая функция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ru-RU" sz="1800" kern="1200" dirty="0" err="1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Соотсветствие</a:t>
                      </a: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различным аспектам решаемой задачи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93866" y="476672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табличного представления функций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-21333" y="836712"/>
                <a:ext cx="9252520" cy="425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092563"/>
                    </a:solidFill>
                  </a:rPr>
                  <a:t>Ограничения на вид функций: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∀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92563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: </m:t>
                    </m:r>
                    <m:d>
                      <m:dPr>
                        <m:begChr m:val="|"/>
                        <m:endChr m:val="|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ru-RU">
                            <a:solidFill>
                              <a:srgbClr val="092563"/>
                            </a:solidFill>
                            <a:latin typeface="Cambria Math"/>
                          </a:rPr>
                          <m:t>𝜵</m:t>
                        </m:r>
                        <m:sSub>
                          <m:sSubPr>
                            <m:ctrlPr>
                              <a:rPr lang="ru-RU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ru-RU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r>
                              <a:rPr lang="ru-RU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≤</m:t>
                    </m:r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𝑪</m:t>
                    </m:r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, ∀</m:t>
                    </m:r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𝒊</m:t>
                    </m:r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, ∀</m:t>
                    </m:r>
                    <m:r>
                      <a:rPr lang="ru-RU">
                        <a:solidFill>
                          <a:srgbClr val="092563"/>
                        </a:solidFill>
                        <a:latin typeface="Cambria Math"/>
                      </a:rPr>
                      <m:t>𝑪</m:t>
                    </m:r>
                  </m:oMath>
                </a14:m>
                <a:r>
                  <a:rPr lang="ru-RU" dirty="0">
                    <a:solidFill>
                      <a:srgbClr val="092563"/>
                    </a:solidFill>
                  </a:rPr>
                  <a:t> на области определения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endParaRPr lang="ru-RU" dirty="0">
                  <a:solidFill>
                    <a:srgbClr val="092563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33" y="836712"/>
                <a:ext cx="9252520" cy="425181"/>
              </a:xfrm>
              <a:prstGeom prst="rect">
                <a:avLst/>
              </a:prstGeom>
              <a:blipFill rotWithShape="1">
                <a:blip r:embed="rId2"/>
                <a:stretch>
                  <a:fillRect l="-593" b="-1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/>
          <p:cNvSpPr/>
          <p:nvPr/>
        </p:nvSpPr>
        <p:spPr>
          <a:xfrm>
            <a:off x="703079" y="256490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703079" y="3429000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703079" y="4272468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03079" y="496897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24328" y="5580727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600" dirty="0">
              <a:solidFill>
                <a:srgbClr val="092563"/>
              </a:solidFill>
            </a:endParaRPr>
          </a:p>
          <a:p>
            <a:endParaRPr lang="ru-RU" sz="1600" dirty="0">
              <a:solidFill>
                <a:srgbClr val="092563"/>
              </a:solidFill>
            </a:endParaRPr>
          </a:p>
          <a:p>
            <a:endParaRPr lang="ru-RU" sz="1600" dirty="0">
              <a:solidFill>
                <a:srgbClr val="092563"/>
              </a:solidFill>
            </a:endParaRPr>
          </a:p>
          <a:p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703079" y="184482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703079" y="573325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11996"/>
              </p:ext>
            </p:extLst>
          </p:nvPr>
        </p:nvGraphicFramePr>
        <p:xfrm>
          <a:off x="453100" y="1124744"/>
          <a:ext cx="8280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Проклятие размерности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Аппроксимация </a:t>
                      </a:r>
                      <a:r>
                        <a:rPr lang="ru-RU" sz="1800" kern="1200" dirty="0" err="1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низкоразмерных</a:t>
                      </a: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функций</a:t>
                      </a:r>
                      <a:endParaRPr lang="ru-RU" sz="1800" b="1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Декомпозиция сложных задач</a:t>
                      </a: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600570" y="1916832"/>
                <a:ext cx="811197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В «Инициативе </a:t>
                </a:r>
                <a:r>
                  <a:rPr lang="ru-RU" b="1" dirty="0">
                    <a:solidFill>
                      <a:schemeClr val="bg2">
                        <a:lumMod val="25000"/>
                      </a:schemeClr>
                    </a:solidFill>
                  </a:rPr>
                  <a:t>BRAIN» $3 млрд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бюджета </a:t>
                </a:r>
              </a:p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ежегодно 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будет генерироваться порядка 300*10</a:t>
                </a:r>
                <a:r>
                  <a:rPr lang="ru-RU" baseline="30000" dirty="0">
                    <a:solidFill>
                      <a:schemeClr val="bg2">
                        <a:lumMod val="25000"/>
                      </a:schemeClr>
                    </a:solidFill>
                  </a:rPr>
                  <a:t>18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 (300 экзабайт = 300 млн. терабайт) данных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≅24∗10</m:t>
                        </m:r>
                      </m:e>
                      <m:sup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20</m:t>
                        </m:r>
                      </m:sup>
                    </m:sSup>
                  </m:oMath>
                </a14:m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 = 120*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2∗10</m:t>
                        </m:r>
                      </m:e>
                      <m:sup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19</m:t>
                        </m:r>
                      </m:sup>
                    </m:sSup>
                    <m:r>
                      <a:rPr lang="ru-RU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бит </m:t>
                    </m:r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)</a:t>
                </a:r>
                <a:r>
                  <a:rPr lang="ru-RU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Если 1 </a:t>
                </a:r>
                <a:r>
                  <a:rPr lang="ru-RU" dirty="0">
                    <a:solidFill>
                      <a:srgbClr val="FF0000"/>
                    </a:solidFill>
                  </a:rPr>
                  <a:t>Тбайт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по </a:t>
                </a:r>
                <a:r>
                  <a:rPr lang="ru-RU" dirty="0">
                    <a:solidFill>
                      <a:srgbClr val="FF0000"/>
                    </a:solidFill>
                  </a:rPr>
                  <a:t>10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$, то весь бюджет – на хранение данных </a:t>
                </a:r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70" y="1916832"/>
                <a:ext cx="8111979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677" t="-3046" b="-65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67544" y="2996952"/>
                <a:ext cx="7937878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8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Глаз стрекозы, </m:t>
                          </m:r>
                          <m:r>
                            <a:rPr lang="ru-RU" sz="28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𝟑𝟎𝟎𝟎𝟎</m:t>
                          </m:r>
                          <m:r>
                            <a:rPr lang="ru-RU" sz="2800" b="1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 фасеток, </m:t>
                          </m:r>
                          <m:r>
                            <a:rPr lang="ru-RU" sz="28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ru-RU" sz="28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𝟑𝟎𝟎𝟎𝟎</m:t>
                          </m:r>
                        </m:sup>
                      </m:sSup>
                      <m:r>
                        <a:rPr lang="ru-RU" sz="2800" b="1" i="1">
                          <a:solidFill>
                            <a:srgbClr val="002060"/>
                          </a:solidFill>
                          <a:latin typeface="Cambria Math"/>
                        </a:rPr>
                        <m:t>≅</m:t>
                      </m:r>
                      <m:sSup>
                        <m:sSupPr>
                          <m:ctrlPr>
                            <a:rPr lang="ru-RU" sz="28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8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𝟏𝟎</m:t>
                          </m:r>
                        </m:e>
                        <m:sup>
                          <m:r>
                            <a:rPr lang="ru-RU" sz="2800" b="1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𝟗𝟎𝟑𝟏</m:t>
                          </m:r>
                        </m:sup>
                      </m:sSup>
                    </m:oMath>
                  </m:oMathPara>
                </a14:m>
                <a:endParaRPr lang="ru-RU" sz="2800" b="1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996952"/>
                <a:ext cx="7937878" cy="5329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5" y="4437112"/>
                <a:ext cx="9042198" cy="2136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Основные виды декомпозиции :</a:t>
                </a:r>
              </a:p>
              <a:p>
                <a:pPr lvl="0"/>
                <a:r>
                  <a:rPr lang="ru-RU" sz="1400" dirty="0">
                    <a:solidFill>
                      <a:schemeClr val="bg2">
                        <a:lumMod val="25000"/>
                      </a:schemeClr>
                    </a:solidFill>
                  </a:rPr>
                  <a:t>Структурная декомпозиция – разделение переменных на (относительно) независимые группы</a:t>
                </a:r>
              </a:p>
              <a:p>
                <a:pPr lvl="0"/>
                <a:r>
                  <a:rPr lang="ru-RU" sz="1400" dirty="0">
                    <a:solidFill>
                      <a:schemeClr val="bg2">
                        <a:lumMod val="25000"/>
                      </a:schemeClr>
                    </a:solidFill>
                  </a:rPr>
                  <a:t>Сценарная декомпозиция – выделение в наблюдаемой сцене объектов и формирование</a:t>
                </a:r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1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 sz="1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1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1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ru-RU" sz="1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sz="1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140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1400" dirty="0">
                    <a:solidFill>
                      <a:schemeClr val="bg2">
                        <a:lumMod val="25000"/>
                      </a:schemeClr>
                    </a:solidFill>
                  </a:rPr>
                  <a:t> для каждого объекта по отдельности</a:t>
                </a:r>
              </a:p>
              <a:p>
                <a:pPr lvl="0"/>
                <a:r>
                  <a:rPr lang="ru-RU" sz="1400" dirty="0">
                    <a:solidFill>
                      <a:schemeClr val="bg2">
                        <a:lumMod val="25000"/>
                      </a:schemeClr>
                    </a:solidFill>
                  </a:rPr>
                  <a:t>Иерархическая декомпозиция – формирование целей управления на разных уровнях структуры только в переменных, соответствующих степени обобщения данного уровня. Конкретизация целей по мере приближения к уровню эффекторов увеличивается, но параметры обобщённых целей учитываются только на верхних уровнях.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4437112"/>
                <a:ext cx="9042198" cy="2136290"/>
              </a:xfrm>
              <a:prstGeom prst="rect">
                <a:avLst/>
              </a:prstGeom>
              <a:blipFill rotWithShape="1">
                <a:blip r:embed="rId4"/>
                <a:stretch>
                  <a:fillRect l="-202" t="-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/>
          <p:cNvSpPr/>
          <p:nvPr/>
        </p:nvSpPr>
        <p:spPr>
          <a:xfrm>
            <a:off x="542636" y="1340768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1" y="3529918"/>
            <a:ext cx="8640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Гипотеза о </a:t>
            </a:r>
            <a:r>
              <a:rPr lang="ru-RU" sz="2400" b="1" dirty="0" err="1" smtClean="0">
                <a:solidFill>
                  <a:srgbClr val="FF0000"/>
                </a:solidFill>
              </a:rPr>
              <a:t>низкоразмерности</a:t>
            </a:r>
            <a:r>
              <a:rPr lang="ru-RU" sz="2400" b="1" dirty="0" smtClean="0">
                <a:solidFill>
                  <a:srgbClr val="FF0000"/>
                </a:solidFill>
              </a:rPr>
              <a:t> воспринимаемых объектов на основе наличия у них физических свойств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3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nerohelp.info/uploads/posts/2014-10/1413137066_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52"/>
            <a:ext cx="4932040" cy="36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98431"/>
              </p:ext>
            </p:extLst>
          </p:nvPr>
        </p:nvGraphicFramePr>
        <p:xfrm>
          <a:off x="611560" y="1124744"/>
          <a:ext cx="8280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Сглаживание и линеаризация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Пред- и постобработка векторов</a:t>
                      </a: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Овал 10"/>
          <p:cNvSpPr/>
          <p:nvPr/>
        </p:nvSpPr>
        <p:spPr>
          <a:xfrm>
            <a:off x="692445" y="1340768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76056" y="4077072"/>
                <a:ext cx="3888432" cy="979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rgbClr val="092563"/>
                    </a:solidFill>
                  </a:rPr>
                  <a:t>Можно значительно упростить задачу табличного представления функции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92563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92563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d>
                      <m:dPr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ru-RU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𝑿</m:t>
                            </m:r>
                          </m:e>
                        </m:acc>
                      </m:e>
                    </m:d>
                  </m:oMath>
                </a14:m>
                <a:r>
                  <a:rPr lang="ru-RU" dirty="0">
                    <a:solidFill>
                      <a:srgbClr val="092563"/>
                    </a:solidFill>
                  </a:rPr>
                  <a:t>, если за счёт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077072"/>
                <a:ext cx="3888432" cy="979179"/>
              </a:xfrm>
              <a:prstGeom prst="rect">
                <a:avLst/>
              </a:prstGeom>
              <a:blipFill rotWithShape="1">
                <a:blip r:embed="rId4"/>
                <a:stretch>
                  <a:fillRect l="-1411" t="-3750" r="-1097" b="-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1520" y="4972385"/>
                <a:ext cx="8819809" cy="1233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solidFill>
                      <a:srgbClr val="092563"/>
                    </a:solidFill>
                  </a:rPr>
                  <a:t>пред- и </a:t>
                </a:r>
                <a:r>
                  <a:rPr lang="ru-RU" dirty="0" smtClean="0">
                    <a:solidFill>
                      <a:srgbClr val="092563"/>
                    </a:solidFill>
                  </a:rPr>
                  <a:t>постобработки векторов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rgbClr val="092563"/>
                    </a:solidFill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92563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rgbClr val="092563"/>
                    </a:solidFill>
                  </a:rPr>
                  <a:t> осуществить её сглаживание </a:t>
                </a:r>
                <a:r>
                  <a:rPr lang="ru-RU" dirty="0">
                    <a:solidFill>
                      <a:srgbClr val="092563"/>
                    </a:solidFill>
                  </a:rPr>
                  <a:t>и </a:t>
                </a:r>
                <a:r>
                  <a:rPr lang="ru-RU" dirty="0" smtClean="0">
                    <a:solidFill>
                      <a:srgbClr val="092563"/>
                    </a:solidFill>
                  </a:rPr>
                  <a:t>линеаризацию.</a:t>
                </a:r>
              </a:p>
              <a:p>
                <a:r>
                  <a:rPr lang="ru-RU" dirty="0" smtClean="0">
                    <a:solidFill>
                      <a:srgbClr val="092563"/>
                    </a:solidFill>
                  </a:rPr>
                  <a:t>В качестве примера можно указать Фурье-преобразование изображений и других сигналов, подверженных преобразованиям сдвига. </a:t>
                </a:r>
                <a:endParaRPr lang="ru-RU" dirty="0">
                  <a:solidFill>
                    <a:srgbClr val="09256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72385"/>
                <a:ext cx="8819809" cy="1233928"/>
              </a:xfrm>
              <a:prstGeom prst="rect">
                <a:avLst/>
              </a:prstGeom>
              <a:blipFill rotWithShape="1">
                <a:blip r:embed="rId5"/>
                <a:stretch>
                  <a:fillRect l="-553" b="-69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/>
          <p:cNvCxnSpPr/>
          <p:nvPr/>
        </p:nvCxnSpPr>
        <p:spPr>
          <a:xfrm flipV="1">
            <a:off x="5256682" y="2197761"/>
            <a:ext cx="0" cy="69428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256682" y="2888064"/>
            <a:ext cx="3707806" cy="397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32412" y="252270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256682" y="196392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26" name="Полилиния 25"/>
          <p:cNvSpPr/>
          <p:nvPr/>
        </p:nvSpPr>
        <p:spPr>
          <a:xfrm>
            <a:off x="5252484" y="1925072"/>
            <a:ext cx="3317358" cy="858239"/>
          </a:xfrm>
          <a:custGeom>
            <a:avLst/>
            <a:gdLst>
              <a:gd name="connsiteX0" fmla="*/ 0 w 3317358"/>
              <a:gd name="connsiteY0" fmla="*/ 637375 h 858239"/>
              <a:gd name="connsiteX1" fmla="*/ 85060 w 3317358"/>
              <a:gd name="connsiteY1" fmla="*/ 499151 h 858239"/>
              <a:gd name="connsiteX2" fmla="*/ 297711 w 3317358"/>
              <a:gd name="connsiteY2" fmla="*/ 445988 h 858239"/>
              <a:gd name="connsiteX3" fmla="*/ 393404 w 3317358"/>
              <a:gd name="connsiteY3" fmla="*/ 722435 h 858239"/>
              <a:gd name="connsiteX4" fmla="*/ 563525 w 3317358"/>
              <a:gd name="connsiteY4" fmla="*/ 850026 h 858239"/>
              <a:gd name="connsiteX5" fmla="*/ 637953 w 3317358"/>
              <a:gd name="connsiteY5" fmla="*/ 499151 h 858239"/>
              <a:gd name="connsiteX6" fmla="*/ 733646 w 3317358"/>
              <a:gd name="connsiteY6" fmla="*/ 158909 h 858239"/>
              <a:gd name="connsiteX7" fmla="*/ 850604 w 3317358"/>
              <a:gd name="connsiteY7" fmla="*/ 10054 h 858239"/>
              <a:gd name="connsiteX8" fmla="*/ 893135 w 3317358"/>
              <a:gd name="connsiteY8" fmla="*/ 424723 h 858239"/>
              <a:gd name="connsiteX9" fmla="*/ 1041990 w 3317358"/>
              <a:gd name="connsiteY9" fmla="*/ 329030 h 858239"/>
              <a:gd name="connsiteX10" fmla="*/ 1127051 w 3317358"/>
              <a:gd name="connsiteY10" fmla="*/ 95114 h 858239"/>
              <a:gd name="connsiteX11" fmla="*/ 1233376 w 3317358"/>
              <a:gd name="connsiteY11" fmla="*/ 222705 h 858239"/>
              <a:gd name="connsiteX12" fmla="*/ 1297172 w 3317358"/>
              <a:gd name="connsiteY12" fmla="*/ 435356 h 858239"/>
              <a:gd name="connsiteX13" fmla="*/ 1531088 w 3317358"/>
              <a:gd name="connsiteY13" fmla="*/ 286500 h 858239"/>
              <a:gd name="connsiteX14" fmla="*/ 1701209 w 3317358"/>
              <a:gd name="connsiteY14" fmla="*/ 350295 h 858239"/>
              <a:gd name="connsiteX15" fmla="*/ 1754372 w 3317358"/>
              <a:gd name="connsiteY15" fmla="*/ 690537 h 858239"/>
              <a:gd name="connsiteX16" fmla="*/ 1935125 w 3317358"/>
              <a:gd name="connsiteY16" fmla="*/ 764965 h 858239"/>
              <a:gd name="connsiteX17" fmla="*/ 2030818 w 3317358"/>
              <a:gd name="connsiteY17" fmla="*/ 531049 h 858239"/>
              <a:gd name="connsiteX18" fmla="*/ 2158409 w 3317358"/>
              <a:gd name="connsiteY18" fmla="*/ 392826 h 858239"/>
              <a:gd name="connsiteX19" fmla="*/ 2307265 w 3317358"/>
              <a:gd name="connsiteY19" fmla="*/ 605477 h 858239"/>
              <a:gd name="connsiteX20" fmla="*/ 2445488 w 3317358"/>
              <a:gd name="connsiteY20" fmla="*/ 488519 h 858239"/>
              <a:gd name="connsiteX21" fmla="*/ 2509283 w 3317358"/>
              <a:gd name="connsiteY21" fmla="*/ 127012 h 858239"/>
              <a:gd name="connsiteX22" fmla="*/ 2721935 w 3317358"/>
              <a:gd name="connsiteY22" fmla="*/ 201440 h 858239"/>
              <a:gd name="connsiteX23" fmla="*/ 2817628 w 3317358"/>
              <a:gd name="connsiteY23" fmla="*/ 584212 h 858239"/>
              <a:gd name="connsiteX24" fmla="*/ 2987749 w 3317358"/>
              <a:gd name="connsiteY24" fmla="*/ 488519 h 858239"/>
              <a:gd name="connsiteX25" fmla="*/ 3083442 w 3317358"/>
              <a:gd name="connsiteY25" fmla="*/ 275868 h 858239"/>
              <a:gd name="connsiteX26" fmla="*/ 3168502 w 3317358"/>
              <a:gd name="connsiteY26" fmla="*/ 499151 h 858239"/>
              <a:gd name="connsiteX27" fmla="*/ 3317358 w 3317358"/>
              <a:gd name="connsiteY27" fmla="*/ 637375 h 85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17358" h="858239">
                <a:moveTo>
                  <a:pt x="0" y="637375"/>
                </a:moveTo>
                <a:cubicBezTo>
                  <a:pt x="17721" y="584212"/>
                  <a:pt x="35442" y="531049"/>
                  <a:pt x="85060" y="499151"/>
                </a:cubicBezTo>
                <a:cubicBezTo>
                  <a:pt x="134678" y="467253"/>
                  <a:pt x="246320" y="408774"/>
                  <a:pt x="297711" y="445988"/>
                </a:cubicBezTo>
                <a:cubicBezTo>
                  <a:pt x="349102" y="483202"/>
                  <a:pt x="349102" y="655095"/>
                  <a:pt x="393404" y="722435"/>
                </a:cubicBezTo>
                <a:cubicBezTo>
                  <a:pt x="437706" y="789775"/>
                  <a:pt x="522767" y="887240"/>
                  <a:pt x="563525" y="850026"/>
                </a:cubicBezTo>
                <a:cubicBezTo>
                  <a:pt x="604283" y="812812"/>
                  <a:pt x="609599" y="614337"/>
                  <a:pt x="637953" y="499151"/>
                </a:cubicBezTo>
                <a:cubicBezTo>
                  <a:pt x="666307" y="383965"/>
                  <a:pt x="698204" y="240425"/>
                  <a:pt x="733646" y="158909"/>
                </a:cubicBezTo>
                <a:cubicBezTo>
                  <a:pt x="769088" y="77393"/>
                  <a:pt x="824023" y="-34248"/>
                  <a:pt x="850604" y="10054"/>
                </a:cubicBezTo>
                <a:cubicBezTo>
                  <a:pt x="877185" y="54356"/>
                  <a:pt x="861237" y="371560"/>
                  <a:pt x="893135" y="424723"/>
                </a:cubicBezTo>
                <a:cubicBezTo>
                  <a:pt x="925033" y="477886"/>
                  <a:pt x="1003004" y="383965"/>
                  <a:pt x="1041990" y="329030"/>
                </a:cubicBezTo>
                <a:cubicBezTo>
                  <a:pt x="1080976" y="274095"/>
                  <a:pt x="1095153" y="112835"/>
                  <a:pt x="1127051" y="95114"/>
                </a:cubicBezTo>
                <a:cubicBezTo>
                  <a:pt x="1158949" y="77393"/>
                  <a:pt x="1205023" y="165998"/>
                  <a:pt x="1233376" y="222705"/>
                </a:cubicBezTo>
                <a:cubicBezTo>
                  <a:pt x="1261730" y="279412"/>
                  <a:pt x="1247553" y="424724"/>
                  <a:pt x="1297172" y="435356"/>
                </a:cubicBezTo>
                <a:cubicBezTo>
                  <a:pt x="1346791" y="445988"/>
                  <a:pt x="1463749" y="300677"/>
                  <a:pt x="1531088" y="286500"/>
                </a:cubicBezTo>
                <a:cubicBezTo>
                  <a:pt x="1598428" y="272323"/>
                  <a:pt x="1663995" y="282955"/>
                  <a:pt x="1701209" y="350295"/>
                </a:cubicBezTo>
                <a:cubicBezTo>
                  <a:pt x="1738423" y="417634"/>
                  <a:pt x="1715386" y="621425"/>
                  <a:pt x="1754372" y="690537"/>
                </a:cubicBezTo>
                <a:cubicBezTo>
                  <a:pt x="1793358" y="759649"/>
                  <a:pt x="1889051" y="791546"/>
                  <a:pt x="1935125" y="764965"/>
                </a:cubicBezTo>
                <a:cubicBezTo>
                  <a:pt x="1981199" y="738384"/>
                  <a:pt x="1993604" y="593072"/>
                  <a:pt x="2030818" y="531049"/>
                </a:cubicBezTo>
                <a:cubicBezTo>
                  <a:pt x="2068032" y="469026"/>
                  <a:pt x="2112335" y="380421"/>
                  <a:pt x="2158409" y="392826"/>
                </a:cubicBezTo>
                <a:cubicBezTo>
                  <a:pt x="2204483" y="405231"/>
                  <a:pt x="2259419" y="589528"/>
                  <a:pt x="2307265" y="605477"/>
                </a:cubicBezTo>
                <a:cubicBezTo>
                  <a:pt x="2355111" y="621426"/>
                  <a:pt x="2411818" y="568263"/>
                  <a:pt x="2445488" y="488519"/>
                </a:cubicBezTo>
                <a:cubicBezTo>
                  <a:pt x="2479158" y="408775"/>
                  <a:pt x="2463209" y="174858"/>
                  <a:pt x="2509283" y="127012"/>
                </a:cubicBezTo>
                <a:cubicBezTo>
                  <a:pt x="2555358" y="79165"/>
                  <a:pt x="2670544" y="125240"/>
                  <a:pt x="2721935" y="201440"/>
                </a:cubicBezTo>
                <a:cubicBezTo>
                  <a:pt x="2773326" y="277640"/>
                  <a:pt x="2773326" y="536365"/>
                  <a:pt x="2817628" y="584212"/>
                </a:cubicBezTo>
                <a:cubicBezTo>
                  <a:pt x="2861930" y="632059"/>
                  <a:pt x="2943447" y="539910"/>
                  <a:pt x="2987749" y="488519"/>
                </a:cubicBezTo>
                <a:cubicBezTo>
                  <a:pt x="3032051" y="437128"/>
                  <a:pt x="3053317" y="274096"/>
                  <a:pt x="3083442" y="275868"/>
                </a:cubicBezTo>
                <a:cubicBezTo>
                  <a:pt x="3113568" y="277640"/>
                  <a:pt x="3129516" y="438900"/>
                  <a:pt x="3168502" y="499151"/>
                </a:cubicBezTo>
                <a:cubicBezTo>
                  <a:pt x="3207488" y="559402"/>
                  <a:pt x="3297865" y="605477"/>
                  <a:pt x="3317358" y="63737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/>
          <p:cNvCxnSpPr/>
          <p:nvPr/>
        </p:nvCxnSpPr>
        <p:spPr>
          <a:xfrm flipV="1">
            <a:off x="5274810" y="3297676"/>
            <a:ext cx="0" cy="694280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5274810" y="3987979"/>
            <a:ext cx="3707806" cy="3977"/>
          </a:xfrm>
          <a:prstGeom prst="straightConnector1">
            <a:avLst/>
          </a:prstGeom>
          <a:ln w="222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50540" y="36226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5274810" y="306384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ru-RU" dirty="0"/>
          </a:p>
        </p:txBody>
      </p:sp>
      <p:sp>
        <p:nvSpPr>
          <p:cNvPr id="27" name="Полилиния 26"/>
          <p:cNvSpPr/>
          <p:nvPr/>
        </p:nvSpPr>
        <p:spPr>
          <a:xfrm>
            <a:off x="5273749" y="3354244"/>
            <a:ext cx="3352825" cy="569170"/>
          </a:xfrm>
          <a:custGeom>
            <a:avLst/>
            <a:gdLst>
              <a:gd name="connsiteX0" fmla="*/ 0 w 3352825"/>
              <a:gd name="connsiteY0" fmla="*/ 569170 h 569170"/>
              <a:gd name="connsiteX1" fmla="*/ 1212111 w 3352825"/>
              <a:gd name="connsiteY1" fmla="*/ 186398 h 569170"/>
              <a:gd name="connsiteX2" fmla="*/ 2434856 w 3352825"/>
              <a:gd name="connsiteY2" fmla="*/ 16277 h 569170"/>
              <a:gd name="connsiteX3" fmla="*/ 3253563 w 3352825"/>
              <a:gd name="connsiteY3" fmla="*/ 5644 h 569170"/>
              <a:gd name="connsiteX4" fmla="*/ 3338623 w 3352825"/>
              <a:gd name="connsiteY4" fmla="*/ 5644 h 569170"/>
              <a:gd name="connsiteX5" fmla="*/ 3338623 w 3352825"/>
              <a:gd name="connsiteY5" fmla="*/ 5644 h 56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2825" h="569170">
                <a:moveTo>
                  <a:pt x="0" y="569170"/>
                </a:moveTo>
                <a:cubicBezTo>
                  <a:pt x="403151" y="423858"/>
                  <a:pt x="806302" y="278547"/>
                  <a:pt x="1212111" y="186398"/>
                </a:cubicBezTo>
                <a:cubicBezTo>
                  <a:pt x="1617920" y="94249"/>
                  <a:pt x="2094614" y="46403"/>
                  <a:pt x="2434856" y="16277"/>
                </a:cubicBezTo>
                <a:cubicBezTo>
                  <a:pt x="2775098" y="-13849"/>
                  <a:pt x="3102935" y="7416"/>
                  <a:pt x="3253563" y="5644"/>
                </a:cubicBezTo>
                <a:cubicBezTo>
                  <a:pt x="3404191" y="3872"/>
                  <a:pt x="3338623" y="5644"/>
                  <a:pt x="3338623" y="5644"/>
                </a:cubicBezTo>
                <a:lnTo>
                  <a:pt x="3338623" y="5644"/>
                </a:ln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36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67414"/>
              </p:ext>
            </p:extLst>
          </p:nvPr>
        </p:nvGraphicFramePr>
        <p:xfrm>
          <a:off x="438145" y="1124744"/>
          <a:ext cx="828092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549679"/>
                <a:gridCol w="5227185"/>
              </a:tblGrid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Существенные координаты/метрика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Автоматический выбор существенных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координат и метрики пространств</a:t>
                      </a:r>
                      <a:endParaRPr lang="ru-RU" sz="1800" kern="1200" dirty="0" smtClean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Выбор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существенных переменных в них</a:t>
                      </a:r>
                      <a:endParaRPr lang="ru-RU" sz="1800" kern="1200" dirty="0" smtClean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Овал 12"/>
          <p:cNvSpPr/>
          <p:nvPr/>
        </p:nvSpPr>
        <p:spPr>
          <a:xfrm>
            <a:off x="558395" y="1444675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8880"/>
            <a:ext cx="4237240" cy="3842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16016" y="2564904"/>
                <a:ext cx="4320481" cy="3484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Картирование пространств состояний входного сигнала – введение новых координат и метрики в исходное пространство.</a:t>
                </a:r>
              </a:p>
              <a:p>
                <a:endParaRPr lang="ru-RU" sz="20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Выбор существенных координат может быть осуществлён на основе анализа табличного представления преобразования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𝐘</m:t>
                        </m:r>
                      </m:e>
                    </m:acc>
                    <m:r>
                      <a:rPr lang="ru-RU" sz="2000" b="1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𝐅</m:t>
                        </m:r>
                      </m:e>
                    </m:acc>
                    <m:r>
                      <a:rPr lang="ru-RU" sz="2000" b="1">
                        <a:solidFill>
                          <a:srgbClr val="092563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𝐗</m:t>
                        </m:r>
                      </m:e>
                    </m:acc>
                    <m:r>
                      <a:rPr lang="ru-RU" sz="2000" b="1">
                        <a:solidFill>
                          <a:srgbClr val="092563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ru-RU" sz="2000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2564904"/>
                <a:ext cx="4320481" cy="3484480"/>
              </a:xfrm>
              <a:prstGeom prst="rect">
                <a:avLst/>
              </a:prstGeom>
              <a:blipFill rotWithShape="1">
                <a:blip r:embed="rId3"/>
                <a:stretch>
                  <a:fillRect l="-1554" t="-1051" r="-15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9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9478"/>
              </p:ext>
            </p:extLst>
          </p:nvPr>
        </p:nvGraphicFramePr>
        <p:xfrm>
          <a:off x="323528" y="1008579"/>
          <a:ext cx="828092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Скорость обучения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Иерархическое обучение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Раздельное обучение на основе конкурентной активности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Овал 12"/>
          <p:cNvSpPr/>
          <p:nvPr/>
        </p:nvSpPr>
        <p:spPr>
          <a:xfrm>
            <a:off x="428643" y="1358261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4980793" y="2062674"/>
            <a:ext cx="1761848" cy="1685685"/>
            <a:chOff x="6300192" y="2105867"/>
            <a:chExt cx="1761848" cy="1685685"/>
          </a:xfrm>
        </p:grpSpPr>
        <p:cxnSp>
          <p:nvCxnSpPr>
            <p:cNvPr id="14" name="Прямая соединительная линия 13"/>
            <p:cNvCxnSpPr/>
            <p:nvPr/>
          </p:nvCxnSpPr>
          <p:spPr>
            <a:xfrm>
              <a:off x="6306221" y="2105867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 rot="5400000">
              <a:off x="7184131" y="1232702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rot="5400000">
              <a:off x="7184131" y="2913642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8062040" y="2105867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7186803" y="2105867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rot="5400000">
              <a:off x="7178102" y="2075544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8"/>
          <p:cNvGrpSpPr/>
          <p:nvPr/>
        </p:nvGrpSpPr>
        <p:grpSpPr>
          <a:xfrm>
            <a:off x="6210959" y="3407428"/>
            <a:ext cx="1775518" cy="1695174"/>
            <a:chOff x="6302862" y="4019886"/>
            <a:chExt cx="1775518" cy="1695174"/>
          </a:xfrm>
        </p:grpSpPr>
        <p:cxnSp>
          <p:nvCxnSpPr>
            <p:cNvPr id="20" name="Прямая соединительная линия 19"/>
            <p:cNvCxnSpPr/>
            <p:nvPr/>
          </p:nvCxnSpPr>
          <p:spPr>
            <a:xfrm>
              <a:off x="6308892" y="4019886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rot="5400000">
              <a:off x="7186802" y="3146721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rot="5400000">
              <a:off x="7186802" y="4827661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8064711" y="4019886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7189474" y="4019886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rot="5400000">
              <a:off x="7180772" y="3989563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rot="5400000">
              <a:off x="7189474" y="3555015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rot="5400000">
              <a:off x="7180772" y="4403353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>
              <a:off x="6720907" y="4019886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7635994" y="4019886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6503208" y="4029375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>
              <a:off x="6956322" y="4029375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>
              <a:off x="7409437" y="4029375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7862552" y="4029375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rot="5400000">
              <a:off x="7180772" y="3351665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/>
            <p:nvPr/>
          </p:nvCxnSpPr>
          <p:spPr>
            <a:xfrm rot="5400000">
              <a:off x="7186802" y="3776929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/>
            <p:nvPr/>
          </p:nvCxnSpPr>
          <p:spPr>
            <a:xfrm rot="5400000">
              <a:off x="7200471" y="4211945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/>
            <p:cNvCxnSpPr/>
            <p:nvPr/>
          </p:nvCxnSpPr>
          <p:spPr>
            <a:xfrm rot="5400000">
              <a:off x="7180772" y="4592583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Группа 104"/>
          <p:cNvGrpSpPr/>
          <p:nvPr/>
        </p:nvGrpSpPr>
        <p:grpSpPr>
          <a:xfrm>
            <a:off x="7090977" y="4684558"/>
            <a:ext cx="1775517" cy="1700180"/>
            <a:chOff x="10884945" y="2105867"/>
            <a:chExt cx="1775517" cy="1700180"/>
          </a:xfrm>
        </p:grpSpPr>
        <p:cxnSp>
          <p:nvCxnSpPr>
            <p:cNvPr id="38" name="Прямая соединительная линия 37"/>
            <p:cNvCxnSpPr/>
            <p:nvPr/>
          </p:nvCxnSpPr>
          <p:spPr>
            <a:xfrm>
              <a:off x="10890975" y="2110873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/>
            <p:nvPr/>
          </p:nvCxnSpPr>
          <p:spPr>
            <a:xfrm rot="5400000">
              <a:off x="11768884" y="1237708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/>
            <p:cNvCxnSpPr/>
            <p:nvPr/>
          </p:nvCxnSpPr>
          <p:spPr>
            <a:xfrm rot="5400000">
              <a:off x="11768884" y="2918648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>
              <a:off x="12646794" y="2110873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>
              <a:off x="11771557" y="2110873"/>
              <a:ext cx="0" cy="1685685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rot="5400000">
              <a:off x="11762855" y="2080551"/>
              <a:ext cx="0" cy="1755819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 rot="5400000">
              <a:off x="11771557" y="1646002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 rot="5400000">
              <a:off x="11762855" y="2494340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>
              <a:off x="11302990" y="2110873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12212250" y="2120362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11085291" y="2120362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>
              <a:off x="11538405" y="2120362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>
              <a:off x="11991520" y="2120362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>
              <a:off x="12444635" y="2110873"/>
              <a:ext cx="0" cy="1685685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/>
            <p:cNvCxnSpPr/>
            <p:nvPr/>
          </p:nvCxnSpPr>
          <p:spPr>
            <a:xfrm rot="5400000">
              <a:off x="11782553" y="1432901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rot="5400000">
              <a:off x="11768884" y="1867917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rot="5400000">
              <a:off x="11782553" y="2302932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/>
            <p:cNvCxnSpPr/>
            <p:nvPr/>
          </p:nvCxnSpPr>
          <p:spPr>
            <a:xfrm rot="5400000">
              <a:off x="11762855" y="2683570"/>
              <a:ext cx="0" cy="1755819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/>
            <p:cNvCxnSpPr/>
            <p:nvPr/>
          </p:nvCxnSpPr>
          <p:spPr>
            <a:xfrm>
              <a:off x="10969759" y="2105867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>
              <a:off x="11192742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11419300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11645857" y="2115618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11872414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12098972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12325529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12552086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11022824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10914824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11136103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>
              <a:off x="11249382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>
              <a:off x="11362660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>
              <a:off x="11475939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11589218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11702496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11815775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>
              <a:off x="11929054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>
              <a:off x="12042332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>
              <a:off x="12155611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12268890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12382168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>
              <a:off x="12495447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>
              <a:off x="12608726" y="2120362"/>
              <a:ext cx="0" cy="1685685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/>
            <p:cNvCxnSpPr/>
            <p:nvPr/>
          </p:nvCxnSpPr>
          <p:spPr>
            <a:xfrm rot="5400000">
              <a:off x="11768884" y="1320355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rot="5400000">
              <a:off x="11762855" y="1260019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/>
            <p:nvPr/>
          </p:nvCxnSpPr>
          <p:spPr>
            <a:xfrm rot="5400000">
              <a:off x="11762855" y="1368773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 rot="5400000">
              <a:off x="11768884" y="1531904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/>
            <p:nvPr/>
          </p:nvCxnSpPr>
          <p:spPr>
            <a:xfrm rot="5400000">
              <a:off x="11771557" y="1749412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84"/>
            <p:cNvCxnSpPr/>
            <p:nvPr/>
          </p:nvCxnSpPr>
          <p:spPr>
            <a:xfrm rot="5400000">
              <a:off x="11768884" y="1966919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/>
            <p:cNvCxnSpPr/>
            <p:nvPr/>
          </p:nvCxnSpPr>
          <p:spPr>
            <a:xfrm rot="5400000">
              <a:off x="11768884" y="2184427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86"/>
            <p:cNvCxnSpPr/>
            <p:nvPr/>
          </p:nvCxnSpPr>
          <p:spPr>
            <a:xfrm rot="5400000">
              <a:off x="11762855" y="2401935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87"/>
            <p:cNvCxnSpPr/>
            <p:nvPr/>
          </p:nvCxnSpPr>
          <p:spPr>
            <a:xfrm rot="5400000">
              <a:off x="11768884" y="2565065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/>
            <p:cNvCxnSpPr/>
            <p:nvPr/>
          </p:nvCxnSpPr>
          <p:spPr>
            <a:xfrm rot="5400000">
              <a:off x="11771557" y="2782573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89"/>
            <p:cNvCxnSpPr/>
            <p:nvPr/>
          </p:nvCxnSpPr>
          <p:spPr>
            <a:xfrm rot="5400000">
              <a:off x="11768884" y="2836950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90"/>
            <p:cNvCxnSpPr/>
            <p:nvPr/>
          </p:nvCxnSpPr>
          <p:spPr>
            <a:xfrm rot="5400000">
              <a:off x="11771557" y="2728196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/>
            <p:cNvCxnSpPr/>
            <p:nvPr/>
          </p:nvCxnSpPr>
          <p:spPr>
            <a:xfrm rot="5400000">
              <a:off x="11771557" y="2619442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/>
          </p:nvCxnSpPr>
          <p:spPr>
            <a:xfrm rot="5400000">
              <a:off x="11762855" y="2510688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/>
            <p:nvPr/>
          </p:nvCxnSpPr>
          <p:spPr>
            <a:xfrm rot="5400000">
              <a:off x="11768884" y="2456312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rot="5400000">
              <a:off x="11768884" y="2347558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rot="5400000">
              <a:off x="11771557" y="2238804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/>
          </p:nvCxnSpPr>
          <p:spPr>
            <a:xfrm rot="5400000">
              <a:off x="11768884" y="2130050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Прямая соединительная линия 97"/>
            <p:cNvCxnSpPr/>
            <p:nvPr/>
          </p:nvCxnSpPr>
          <p:spPr>
            <a:xfrm rot="5400000">
              <a:off x="11768884" y="2021296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/>
          </p:nvCxnSpPr>
          <p:spPr>
            <a:xfrm rot="5400000">
              <a:off x="11771557" y="1803788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Прямая соединительная линия 99"/>
            <p:cNvCxnSpPr/>
            <p:nvPr/>
          </p:nvCxnSpPr>
          <p:spPr>
            <a:xfrm rot="5400000">
              <a:off x="11768884" y="1695035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/>
            <p:cNvCxnSpPr/>
            <p:nvPr/>
          </p:nvCxnSpPr>
          <p:spPr>
            <a:xfrm rot="5400000">
              <a:off x="11768884" y="1586281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101"/>
            <p:cNvCxnSpPr/>
            <p:nvPr/>
          </p:nvCxnSpPr>
          <p:spPr>
            <a:xfrm rot="5400000">
              <a:off x="11771557" y="1477527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 rot="5400000">
              <a:off x="11771557" y="1912542"/>
              <a:ext cx="0" cy="1755819"/>
            </a:xfrm>
            <a:prstGeom prst="line">
              <a:avLst/>
            </a:prstGeom>
            <a:ln w="158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Рисунок 10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72092"/>
            <a:ext cx="4539313" cy="3769088"/>
          </a:xfrm>
          <a:prstGeom prst="rect">
            <a:avLst/>
          </a:prstGeom>
        </p:spPr>
      </p:pic>
      <p:sp>
        <p:nvSpPr>
          <p:cNvPr id="106" name="Блок-схема: узел 105"/>
          <p:cNvSpPr/>
          <p:nvPr/>
        </p:nvSpPr>
        <p:spPr>
          <a:xfrm>
            <a:off x="4718825" y="1836686"/>
            <a:ext cx="1350927" cy="1296144"/>
          </a:xfrm>
          <a:prstGeom prst="flowChartConnector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Блок-схема: узел 106"/>
          <p:cNvSpPr/>
          <p:nvPr/>
        </p:nvSpPr>
        <p:spPr>
          <a:xfrm>
            <a:off x="7000290" y="3748359"/>
            <a:ext cx="398483" cy="349644"/>
          </a:xfrm>
          <a:prstGeom prst="flowChartConnector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Блок-схема: узел 107"/>
          <p:cNvSpPr/>
          <p:nvPr/>
        </p:nvSpPr>
        <p:spPr>
          <a:xfrm>
            <a:off x="7544091" y="5156087"/>
            <a:ext cx="1350927" cy="1296144"/>
          </a:xfrm>
          <a:prstGeom prst="flowChartConnector">
            <a:avLst/>
          </a:prstGeom>
          <a:solidFill>
            <a:srgbClr val="00B05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3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92340"/>
              </p:ext>
            </p:extLst>
          </p:nvPr>
        </p:nvGraphicFramePr>
        <p:xfrm>
          <a:off x="485436" y="1124744"/>
          <a:ext cx="828092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Число точек интерполяции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Соответствие числа точек</a:t>
                      </a:r>
                      <a:r>
                        <a:rPr lang="ru-RU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 размерности </a:t>
                      </a:r>
                      <a:r>
                        <a:rPr lang="en-US" sz="1800" kern="1200" baseline="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714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Овал 12"/>
          <p:cNvSpPr/>
          <p:nvPr/>
        </p:nvSpPr>
        <p:spPr>
          <a:xfrm>
            <a:off x="580324" y="1340768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5068158" cy="280831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6" y="5120647"/>
            <a:ext cx="5443728" cy="11155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49" y="4383031"/>
            <a:ext cx="1511808" cy="18531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2121" y="2204864"/>
            <a:ext cx="3384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Определение размерности пространства состояний входного сигнала по результатам его картирования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39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Проблемы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12308"/>
              </p:ext>
            </p:extLst>
          </p:nvPr>
        </p:nvGraphicFramePr>
        <p:xfrm>
          <a:off x="374354" y="1011400"/>
          <a:ext cx="828092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2448272"/>
                <a:gridCol w="5328592"/>
              </a:tblGrid>
              <a:tr h="35571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rgbClr val="092563"/>
                          </a:solidFill>
                        </a:rPr>
                        <a:t>Законы обучения и целевая функция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Соответствие </a:t>
                      </a:r>
                      <a:r>
                        <a:rPr lang="ru-RU" sz="1800" kern="1200" dirty="0" smtClean="0">
                          <a:solidFill>
                            <a:srgbClr val="092563"/>
                          </a:solidFill>
                          <a:latin typeface="+mn-lt"/>
                          <a:ea typeface="+mn-ea"/>
                          <a:cs typeface="+mn-cs"/>
                        </a:rPr>
                        <a:t>различным аспектам решаемой задачи</a:t>
                      </a:r>
                      <a:endParaRPr lang="ru-RU" sz="1800" kern="1200" dirty="0">
                        <a:solidFill>
                          <a:srgbClr val="09256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Овал 12"/>
          <p:cNvSpPr/>
          <p:nvPr/>
        </p:nvSpPr>
        <p:spPr>
          <a:xfrm>
            <a:off x="467544" y="119675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43188" y="1844824"/>
                <a:ext cx="7776863" cy="4063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002060"/>
                    </a:solidFill>
                  </a:rPr>
                  <a:t>Вопрос, скорее, терминологический, тем не менее</a:t>
                </a:r>
              </a:p>
              <a:p>
                <a:r>
                  <a:rPr lang="ru-RU" dirty="0" smtClean="0">
                    <a:solidFill>
                      <a:srgbClr val="002060"/>
                    </a:solidFill>
                  </a:rPr>
                  <a:t>Законы обучения (адаптации) – средства формирования поведения, обеспечивающего  достижение поставленных целей: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Картирование пространств состояний </a:t>
                </a:r>
                <a:r>
                  <a:rPr lang="ru-RU" dirty="0">
                    <a:solidFill>
                      <a:srgbClr val="002060"/>
                    </a:solidFill>
                  </a:rPr>
                  <a:t>векторов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</m:oMath>
                </a14:m>
                <a:r>
                  <a:rPr lang="ru-RU" dirty="0">
                    <a:solidFill>
                      <a:srgbClr val="002060"/>
                    </a:solidFill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</m:oMath>
                </a14:m>
                <a:endParaRPr lang="ru-RU" dirty="0" smtClean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Сопоставление карт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</m:oMath>
                </a14:m>
                <a:r>
                  <a:rPr lang="ru-RU" dirty="0">
                    <a:solidFill>
                      <a:srgbClr val="002060"/>
                    </a:solidFill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</m:oMath>
                </a14:m>
                <a:endParaRPr lang="ru-RU" dirty="0" smtClean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Настройка конкурентной активности порогами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/>
                          </a:rPr>
                          <m:t>j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Другие…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 smtClean="0">
                  <a:solidFill>
                    <a:srgbClr val="002060"/>
                  </a:solidFill>
                </a:endParaRPr>
              </a:p>
              <a:p>
                <a:r>
                  <a:rPr lang="ru-RU" dirty="0">
                    <a:solidFill>
                      <a:srgbClr val="002060"/>
                    </a:solidFill>
                  </a:rPr>
                  <a:t>Целевая функция </a:t>
                </a:r>
                <a:endParaRPr lang="ru-RU" dirty="0" smtClean="0">
                  <a:solidFill>
                    <a:srgbClr val="00206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Должна соответствовать поставленной задаче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Иметь встроенные низкоуровневые </a:t>
                </a:r>
                <a:r>
                  <a:rPr lang="ru-RU" dirty="0">
                    <a:solidFill>
                      <a:srgbClr val="002060"/>
                    </a:solidFill>
                  </a:rPr>
                  <a:t>средства «поощрения» и «наказания»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Обладать системой для построения целей высокого уровня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smtClean="0">
                    <a:solidFill>
                      <a:srgbClr val="002060"/>
                    </a:solidFill>
                  </a:rPr>
                  <a:t>Другое…</a:t>
                </a:r>
                <a:endParaRPr lang="ru-RU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88" y="1844824"/>
                <a:ext cx="7776863" cy="4063228"/>
              </a:xfrm>
              <a:prstGeom prst="rect">
                <a:avLst/>
              </a:prstGeom>
              <a:blipFill rotWithShape="1">
                <a:blip r:embed="rId2"/>
                <a:stretch>
                  <a:fillRect l="-705" t="-901" b="-13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2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3548" y="0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623734" y="260648"/>
            <a:ext cx="21242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Введение.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623730"/>
            <a:ext cx="885698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rgbClr val="2D428F"/>
                </a:solidFill>
              </a:rPr>
              <a:t>Нейросетевые</a:t>
            </a:r>
            <a:r>
              <a:rPr lang="ru-RU" dirty="0" smtClean="0">
                <a:solidFill>
                  <a:srgbClr val="2D428F"/>
                </a:solidFill>
              </a:rPr>
              <a:t> модели - не совсем «чёрный ящик», нам известна структура и законы работы составляющих </a:t>
            </a:r>
            <a:r>
              <a:rPr lang="ru-RU" dirty="0" err="1" smtClean="0">
                <a:solidFill>
                  <a:srgbClr val="2D428F"/>
                </a:solidFill>
              </a:rPr>
              <a:t>нейросеть</a:t>
            </a:r>
            <a:r>
              <a:rPr lang="ru-RU" dirty="0" smtClean="0">
                <a:solidFill>
                  <a:srgbClr val="2D428F"/>
                </a:solidFill>
              </a:rPr>
              <a:t> элементов, но принципы построения структуры и обработки информации в </a:t>
            </a:r>
            <a:r>
              <a:rPr lang="ru-RU" dirty="0" err="1" smtClean="0">
                <a:solidFill>
                  <a:srgbClr val="2D428F"/>
                </a:solidFill>
              </a:rPr>
              <a:t>нейросетях</a:t>
            </a:r>
            <a:r>
              <a:rPr lang="ru-RU" dirty="0" smtClean="0">
                <a:solidFill>
                  <a:srgbClr val="2D428F"/>
                </a:solidFill>
              </a:rPr>
              <a:t> недостаточно разработаны. Прогресс в данной области в большей степени обязан проводимым экспериментам по решению конкретных задач, чем теории.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Теоретические результаты тоже есть, например, </a:t>
            </a:r>
            <a:r>
              <a:rPr lang="ru-RU" dirty="0" smtClean="0">
                <a:solidFill>
                  <a:srgbClr val="FF0000"/>
                </a:solidFill>
              </a:rPr>
              <a:t>методы параметрической оптимизации</a:t>
            </a:r>
            <a:r>
              <a:rPr lang="ru-RU" dirty="0" smtClean="0">
                <a:solidFill>
                  <a:srgbClr val="2D428F"/>
                </a:solidFill>
              </a:rPr>
              <a:t>, позволяющие настраивать миллионы </a:t>
            </a:r>
            <a:r>
              <a:rPr lang="ru-RU" dirty="0">
                <a:solidFill>
                  <a:srgbClr val="2D428F"/>
                </a:solidFill>
              </a:rPr>
              <a:t>и миллиарды параметров</a:t>
            </a:r>
            <a:r>
              <a:rPr lang="ru-RU" dirty="0" smtClean="0">
                <a:solidFill>
                  <a:srgbClr val="2D428F"/>
                </a:solidFill>
              </a:rPr>
              <a:t>. Это большое достижение, открывающие новые горизонты. 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Но даже при достижении глобального оптимума, возможности, заложенные в оптимизируемую систему не могут быть превзойдены.</a:t>
            </a:r>
            <a:endParaRPr lang="ru-RU" dirty="0">
              <a:solidFill>
                <a:srgbClr val="2D428F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Структурную и алгоритмическую оптимизацию системы </a:t>
            </a:r>
            <a:r>
              <a:rPr lang="ru-RU" dirty="0" smtClean="0">
                <a:solidFill>
                  <a:srgbClr val="2D428F"/>
                </a:solidFill>
              </a:rPr>
              <a:t>можно проводить как путём использования эвристических улучшений, так и путём теоретического анализа принципов её работы.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Ниже предлагается попытка теоретического анализ принципов обработки информации в </a:t>
            </a:r>
            <a:r>
              <a:rPr lang="ru-RU" dirty="0" err="1" smtClean="0">
                <a:solidFill>
                  <a:srgbClr val="2D428F"/>
                </a:solidFill>
              </a:rPr>
              <a:t>нейросетях</a:t>
            </a:r>
            <a:r>
              <a:rPr lang="ru-RU" dirty="0" smtClean="0">
                <a:solidFill>
                  <a:srgbClr val="2D428F"/>
                </a:solidFill>
              </a:rPr>
              <a:t> с целью продемонстрировать, что </a:t>
            </a:r>
            <a:r>
              <a:rPr lang="ru-RU" b="1" dirty="0" err="1" smtClean="0">
                <a:solidFill>
                  <a:srgbClr val="FF0000"/>
                </a:solidFill>
              </a:rPr>
              <a:t>нейросетевые</a:t>
            </a:r>
            <a:r>
              <a:rPr lang="ru-RU" b="1" dirty="0" smtClean="0">
                <a:solidFill>
                  <a:srgbClr val="FF0000"/>
                </a:solidFill>
              </a:rPr>
              <a:t> модели по ряду аспектов </a:t>
            </a:r>
            <a:r>
              <a:rPr lang="ru-RU" sz="2400" b="1" dirty="0" smtClean="0">
                <a:solidFill>
                  <a:srgbClr val="FF0000"/>
                </a:solidFill>
              </a:rPr>
              <a:t>могут</a:t>
            </a:r>
            <a:r>
              <a:rPr lang="ru-RU" b="1" dirty="0" smtClean="0">
                <a:solidFill>
                  <a:srgbClr val="FF0000"/>
                </a:solidFill>
              </a:rPr>
              <a:t> быть исследованы как устройства с известными свойствами</a:t>
            </a:r>
            <a:r>
              <a:rPr lang="ru-RU" dirty="0" smtClean="0">
                <a:solidFill>
                  <a:srgbClr val="2D428F"/>
                </a:solidFill>
              </a:rPr>
              <a:t>, а не оптимизированы как «чёрный ящик».</a:t>
            </a:r>
          </a:p>
          <a:p>
            <a:r>
              <a:rPr lang="ru-RU" dirty="0" smtClean="0">
                <a:solidFill>
                  <a:srgbClr val="2D428F"/>
                </a:solidFill>
              </a:rPr>
              <a:t>На практике это означает, что </a:t>
            </a:r>
            <a:r>
              <a:rPr lang="ru-RU" b="1" dirty="0" smtClean="0">
                <a:solidFill>
                  <a:srgbClr val="FF0000"/>
                </a:solidFill>
              </a:rPr>
              <a:t>лучшее понимание происходящих в </a:t>
            </a:r>
            <a:r>
              <a:rPr lang="ru-RU" b="1" dirty="0" err="1" smtClean="0">
                <a:solidFill>
                  <a:srgbClr val="FF0000"/>
                </a:solidFill>
              </a:rPr>
              <a:t>нейросетях</a:t>
            </a:r>
            <a:r>
              <a:rPr lang="ru-RU" b="1" dirty="0" smtClean="0">
                <a:solidFill>
                  <a:srgbClr val="FF0000"/>
                </a:solidFill>
              </a:rPr>
              <a:t> процессов должно добавить принципов и методов выбора и оптимизации : структуры, свойств </a:t>
            </a:r>
            <a:r>
              <a:rPr lang="ru-RU" b="1" dirty="0" err="1" smtClean="0">
                <a:solidFill>
                  <a:srgbClr val="FF0000"/>
                </a:solidFill>
              </a:rPr>
              <a:t>нейрослоёв</a:t>
            </a:r>
            <a:r>
              <a:rPr lang="ru-RU" b="1" dirty="0" smtClean="0">
                <a:solidFill>
                  <a:srgbClr val="FF0000"/>
                </a:solidFill>
              </a:rPr>
              <a:t>, законов обучения и других характеристик </a:t>
            </a:r>
            <a:r>
              <a:rPr lang="ru-RU" b="1" dirty="0" err="1" smtClean="0">
                <a:solidFill>
                  <a:srgbClr val="FF0000"/>
                </a:solidFill>
              </a:rPr>
              <a:t>нейросетевых</a:t>
            </a:r>
            <a:r>
              <a:rPr lang="ru-RU" b="1" dirty="0" smtClean="0">
                <a:solidFill>
                  <a:srgbClr val="FF0000"/>
                </a:solidFill>
              </a:rPr>
              <a:t> моделей. </a:t>
            </a:r>
            <a:endParaRPr lang="ru-RU" b="1" dirty="0">
              <a:solidFill>
                <a:srgbClr val="FF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80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14" y="780567"/>
            <a:ext cx="4345958" cy="24083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40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6548" y="549735"/>
            <a:ext cx="8004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Примеры </a:t>
            </a:r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табличного представления функций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38402" y="1216866"/>
                <a:ext cx="4185185" cy="195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 =</m:t>
                          </m:r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−{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𝑿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})+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({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𝑿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sz="2400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ru-RU" sz="2400" b="1" i="1" dirty="0" smtClean="0">
                  <a:solidFill>
                    <a:schemeClr val="bg2">
                      <a:lumMod val="25000"/>
                    </a:schemeClr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−{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𝑿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sz="2400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({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𝑿</m:t>
                      </m:r>
                      <m:r>
                        <a:rPr lang="ru-RU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sz="2400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02" y="1216866"/>
                <a:ext cx="4185185" cy="19525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020347" y="1032200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/>
              <a:t>Одномерный </a:t>
            </a:r>
            <a:r>
              <a:rPr lang="ru-RU" b="1" i="1" dirty="0" smtClean="0"/>
              <a:t>случай:</a:t>
            </a:r>
            <a:endParaRPr lang="ru-RU" b="1" i="1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3" y="3356992"/>
            <a:ext cx="2906239" cy="3063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Прямоугольник 19"/>
              <p:cNvSpPr/>
              <p:nvPr/>
            </p:nvSpPr>
            <p:spPr>
              <a:xfrm>
                <a:off x="2896060" y="3873451"/>
                <a:ext cx="3096344" cy="1582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i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Интерполяция:</a:t>
                </a:r>
                <a:endParaRPr lang="en-US" b="1" i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 =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b="1" i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b="1" i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en-US" b="1" i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6060" y="3873451"/>
                <a:ext cx="3096344" cy="1582484"/>
              </a:xfrm>
              <a:prstGeom prst="rect">
                <a:avLst/>
              </a:prstGeom>
              <a:blipFill rotWithShape="1">
                <a:blip r:embed="rId7"/>
                <a:stretch>
                  <a:fillRect l="-1575" t="-2308" r="-591" b="-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Прямоугольник 20"/>
              <p:cNvSpPr/>
              <p:nvPr/>
            </p:nvSpPr>
            <p:spPr>
              <a:xfrm>
                <a:off x="5903640" y="3884773"/>
                <a:ext cx="3240360" cy="16935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i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Обучение:</a:t>
                </a:r>
                <a:endParaRPr lang="en-US" b="1" i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𝒊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𝟏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𝒋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=∆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𝒚</m:t>
                      </m:r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})(</m:t>
                      </m:r>
                      <m:sSub>
                        <m:sSubPr>
                          <m:ctrlP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{</m:t>
                          </m:r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  <m:sub>
                          <m:r>
                            <a:rPr lang="ru-RU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ru-RU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})</m:t>
                      </m:r>
                    </m:oMath>
                  </m:oMathPara>
                </a14:m>
                <a:endParaRPr lang="ru-RU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Прямоугольник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40" y="3884773"/>
                <a:ext cx="3240360" cy="1693541"/>
              </a:xfrm>
              <a:prstGeom prst="rect">
                <a:avLst/>
              </a:prstGeom>
              <a:blipFill rotWithShape="1">
                <a:blip r:embed="rId8"/>
                <a:stretch>
                  <a:fillRect l="-1504" t="-2158" b="-36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481461" y="3494987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Двумерное представление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Диаграмма 19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548520"/>
              </p:ext>
            </p:extLst>
          </p:nvPr>
        </p:nvGraphicFramePr>
        <p:xfrm>
          <a:off x="4499993" y="3933055"/>
          <a:ext cx="4644008" cy="2659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549735"/>
            <a:ext cx="82221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Примеры табличного представления функций</a:t>
            </a:r>
          </a:p>
        </p:txBody>
      </p:sp>
      <p:graphicFrame>
        <p:nvGraphicFramePr>
          <p:cNvPr id="192" name="Диаграмма 1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9541763"/>
              </p:ext>
            </p:extLst>
          </p:nvPr>
        </p:nvGraphicFramePr>
        <p:xfrm>
          <a:off x="319767" y="1196752"/>
          <a:ext cx="3964201" cy="4570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3" name="Диаграмма 19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9633858"/>
              </p:ext>
            </p:extLst>
          </p:nvPr>
        </p:nvGraphicFramePr>
        <p:xfrm>
          <a:off x="4545466" y="995601"/>
          <a:ext cx="4347013" cy="2865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(всего 52)</a:t>
            </a:r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7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42</a:t>
            </a:fld>
            <a:endParaRPr lang="ru-RU" dirty="0"/>
          </a:p>
        </p:txBody>
      </p:sp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499523" y="539102"/>
            <a:ext cx="82493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 входного и</a:t>
            </a: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ru-RU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выходного сигналов</a:t>
            </a:r>
            <a:endParaRPr lang="ru-RU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1527317" y="1759887"/>
            <a:ext cx="502805" cy="2118112"/>
            <a:chOff x="1553607" y="1188138"/>
            <a:chExt cx="505310" cy="2312870"/>
          </a:xfrm>
        </p:grpSpPr>
        <p:cxnSp>
          <p:nvCxnSpPr>
            <p:cNvPr id="7" name="Прямая соединительная линия 6"/>
            <p:cNvCxnSpPr/>
            <p:nvPr/>
          </p:nvCxnSpPr>
          <p:spPr>
            <a:xfrm>
              <a:off x="1553607" y="1772816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 flipH="1">
              <a:off x="1553607" y="2924944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 flipH="1">
              <a:off x="1553607" y="1188138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 flipH="1">
              <a:off x="1553607" y="2340266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Прямая соединительная линия 78"/>
            <p:cNvCxnSpPr/>
            <p:nvPr/>
          </p:nvCxnSpPr>
          <p:spPr>
            <a:xfrm flipH="1">
              <a:off x="1553607" y="1764202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2058917" y="1196752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1723579" y="1578058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1907704" y="1372667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/>
          <p:cNvGrpSpPr/>
          <p:nvPr/>
        </p:nvGrpSpPr>
        <p:grpSpPr>
          <a:xfrm>
            <a:off x="1546278" y="3887330"/>
            <a:ext cx="504056" cy="2024838"/>
            <a:chOff x="1553607" y="1188138"/>
            <a:chExt cx="505310" cy="2312870"/>
          </a:xfrm>
        </p:grpSpPr>
        <p:cxnSp>
          <p:nvCxnSpPr>
            <p:cNvPr id="24" name="Прямая соединительная линия 23"/>
            <p:cNvCxnSpPr/>
            <p:nvPr/>
          </p:nvCxnSpPr>
          <p:spPr>
            <a:xfrm>
              <a:off x="1553607" y="1772816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 flipH="1">
              <a:off x="1553607" y="2924944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единительная линия 25"/>
            <p:cNvCxnSpPr/>
            <p:nvPr/>
          </p:nvCxnSpPr>
          <p:spPr>
            <a:xfrm flipH="1">
              <a:off x="1553607" y="1188138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 flipH="1">
              <a:off x="1553607" y="2340266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 flipH="1">
              <a:off x="1553607" y="1764202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2058917" y="1196752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1723579" y="1578058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>
              <a:off x="1907704" y="1372667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Группа 40"/>
          <p:cNvGrpSpPr/>
          <p:nvPr/>
        </p:nvGrpSpPr>
        <p:grpSpPr>
          <a:xfrm>
            <a:off x="2746563" y="2626519"/>
            <a:ext cx="504056" cy="2024838"/>
            <a:chOff x="1553607" y="1188138"/>
            <a:chExt cx="505310" cy="2312870"/>
          </a:xfrm>
        </p:grpSpPr>
        <p:cxnSp>
          <p:nvCxnSpPr>
            <p:cNvPr id="44" name="Прямая соединительная линия 43"/>
            <p:cNvCxnSpPr/>
            <p:nvPr/>
          </p:nvCxnSpPr>
          <p:spPr>
            <a:xfrm>
              <a:off x="1553607" y="1772816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/>
            <p:cNvCxnSpPr/>
            <p:nvPr/>
          </p:nvCxnSpPr>
          <p:spPr>
            <a:xfrm flipH="1">
              <a:off x="1553607" y="2924944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/>
            <p:cNvCxnSpPr/>
            <p:nvPr/>
          </p:nvCxnSpPr>
          <p:spPr>
            <a:xfrm flipH="1">
              <a:off x="1553607" y="1188138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 flipH="1">
              <a:off x="1553607" y="2340266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 flipH="1">
              <a:off x="1553607" y="1764202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>
              <a:off x="2058917" y="1196752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/>
            <p:cNvCxnSpPr/>
            <p:nvPr/>
          </p:nvCxnSpPr>
          <p:spPr>
            <a:xfrm>
              <a:off x="1723579" y="1578058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>
              <a:off x="1907704" y="1372667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Блок-схема: узел 51"/>
          <p:cNvSpPr/>
          <p:nvPr/>
        </p:nvSpPr>
        <p:spPr>
          <a:xfrm>
            <a:off x="499154" y="1595181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Блок-схема: узел 52"/>
          <p:cNvSpPr/>
          <p:nvPr/>
        </p:nvSpPr>
        <p:spPr>
          <a:xfrm>
            <a:off x="499154" y="192360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Блок-схема: узел 53"/>
          <p:cNvSpPr/>
          <p:nvPr/>
        </p:nvSpPr>
        <p:spPr>
          <a:xfrm>
            <a:off x="499154" y="2243250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Блок-схема: узел 54"/>
          <p:cNvSpPr/>
          <p:nvPr/>
        </p:nvSpPr>
        <p:spPr>
          <a:xfrm>
            <a:off x="499523" y="2554405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Блок-схема: узел 55"/>
          <p:cNvSpPr/>
          <p:nvPr/>
        </p:nvSpPr>
        <p:spPr>
          <a:xfrm>
            <a:off x="499154" y="2844538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Блок-схема: узел 57"/>
          <p:cNvSpPr/>
          <p:nvPr/>
        </p:nvSpPr>
        <p:spPr>
          <a:xfrm>
            <a:off x="499154" y="3170856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Блок-схема: узел 58"/>
          <p:cNvSpPr/>
          <p:nvPr/>
        </p:nvSpPr>
        <p:spPr>
          <a:xfrm>
            <a:off x="499154" y="3499282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Блок-схема: узел 59"/>
          <p:cNvSpPr/>
          <p:nvPr/>
        </p:nvSpPr>
        <p:spPr>
          <a:xfrm>
            <a:off x="499154" y="3818925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Блок-схема: узел 60"/>
          <p:cNvSpPr/>
          <p:nvPr/>
        </p:nvSpPr>
        <p:spPr>
          <a:xfrm>
            <a:off x="499523" y="4130080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Блок-схема: узел 61"/>
          <p:cNvSpPr/>
          <p:nvPr/>
        </p:nvSpPr>
        <p:spPr>
          <a:xfrm>
            <a:off x="499154" y="4420213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Блок-схема: узел 63"/>
          <p:cNvSpPr/>
          <p:nvPr/>
        </p:nvSpPr>
        <p:spPr>
          <a:xfrm>
            <a:off x="499523" y="4683829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Блок-схема: узел 64"/>
          <p:cNvSpPr/>
          <p:nvPr/>
        </p:nvSpPr>
        <p:spPr>
          <a:xfrm>
            <a:off x="499523" y="5012255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Блок-схема: узел 65"/>
          <p:cNvSpPr/>
          <p:nvPr/>
        </p:nvSpPr>
        <p:spPr>
          <a:xfrm>
            <a:off x="499523" y="5331898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Блок-схема: узел 66"/>
          <p:cNvSpPr/>
          <p:nvPr/>
        </p:nvSpPr>
        <p:spPr>
          <a:xfrm>
            <a:off x="499892" y="5643053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Блок-схема: узел 67"/>
          <p:cNvSpPr/>
          <p:nvPr/>
        </p:nvSpPr>
        <p:spPr>
          <a:xfrm>
            <a:off x="499523" y="5933186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Блок-схема: узел 68"/>
          <p:cNvSpPr/>
          <p:nvPr/>
        </p:nvSpPr>
        <p:spPr>
          <a:xfrm>
            <a:off x="3950496" y="259666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Блок-схема: узел 69"/>
          <p:cNvSpPr/>
          <p:nvPr/>
        </p:nvSpPr>
        <p:spPr>
          <a:xfrm>
            <a:off x="3950127" y="2886800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Блок-схема: узел 70"/>
          <p:cNvSpPr/>
          <p:nvPr/>
        </p:nvSpPr>
        <p:spPr>
          <a:xfrm>
            <a:off x="3950127" y="3213118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Блок-схема: узел 73"/>
          <p:cNvSpPr/>
          <p:nvPr/>
        </p:nvSpPr>
        <p:spPr>
          <a:xfrm>
            <a:off x="3950127" y="3541544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Блок-схема: узел 74"/>
          <p:cNvSpPr/>
          <p:nvPr/>
        </p:nvSpPr>
        <p:spPr>
          <a:xfrm>
            <a:off x="3950127" y="386118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Блок-схема: узел 75"/>
          <p:cNvSpPr/>
          <p:nvPr/>
        </p:nvSpPr>
        <p:spPr>
          <a:xfrm>
            <a:off x="3950496" y="4172342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Блок-схема: узел 76"/>
          <p:cNvSpPr/>
          <p:nvPr/>
        </p:nvSpPr>
        <p:spPr>
          <a:xfrm>
            <a:off x="3950127" y="4462475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Блок-схема: узел 79"/>
          <p:cNvSpPr/>
          <p:nvPr/>
        </p:nvSpPr>
        <p:spPr>
          <a:xfrm>
            <a:off x="3950496" y="4726091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Блок-схема: узел 82"/>
          <p:cNvSpPr/>
          <p:nvPr/>
        </p:nvSpPr>
        <p:spPr>
          <a:xfrm>
            <a:off x="3950496" y="505451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7" name="Группа 106"/>
          <p:cNvGrpSpPr/>
          <p:nvPr/>
        </p:nvGrpSpPr>
        <p:grpSpPr>
          <a:xfrm>
            <a:off x="649954" y="1661796"/>
            <a:ext cx="1058784" cy="2820846"/>
            <a:chOff x="649954" y="1661796"/>
            <a:chExt cx="1058784" cy="2820846"/>
          </a:xfrm>
        </p:grpSpPr>
        <p:cxnSp>
          <p:nvCxnSpPr>
            <p:cNvPr id="13" name="Прямая соединительная линия 12"/>
            <p:cNvCxnSpPr>
              <a:endCxn id="52" idx="6"/>
            </p:cNvCxnSpPr>
            <p:nvPr/>
          </p:nvCxnSpPr>
          <p:spPr>
            <a:xfrm flipH="1" flipV="1">
              <a:off x="654630" y="1661796"/>
              <a:ext cx="1041816" cy="1501519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92"/>
            <p:cNvCxnSpPr/>
            <p:nvPr/>
          </p:nvCxnSpPr>
          <p:spPr>
            <a:xfrm flipH="1" flipV="1">
              <a:off x="654630" y="1990223"/>
              <a:ext cx="1041816" cy="1180633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93"/>
            <p:cNvCxnSpPr/>
            <p:nvPr/>
          </p:nvCxnSpPr>
          <p:spPr>
            <a:xfrm flipH="1" flipV="1">
              <a:off x="654630" y="2309866"/>
              <a:ext cx="1041816" cy="86099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/>
            <p:cNvCxnSpPr/>
            <p:nvPr/>
          </p:nvCxnSpPr>
          <p:spPr>
            <a:xfrm flipH="1" flipV="1">
              <a:off x="654630" y="2613479"/>
              <a:ext cx="1041816" cy="54983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/>
            <p:cNvCxnSpPr/>
            <p:nvPr/>
          </p:nvCxnSpPr>
          <p:spPr>
            <a:xfrm flipH="1" flipV="1">
              <a:off x="649954" y="2911153"/>
              <a:ext cx="1046913" cy="259703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96"/>
            <p:cNvCxnSpPr/>
            <p:nvPr/>
          </p:nvCxnSpPr>
          <p:spPr>
            <a:xfrm flipH="1">
              <a:off x="661826" y="3170856"/>
              <a:ext cx="1046912" cy="6937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Прямая соединительная линия 98"/>
            <p:cNvCxnSpPr/>
            <p:nvPr/>
          </p:nvCxnSpPr>
          <p:spPr>
            <a:xfrm flipH="1">
              <a:off x="652082" y="3205544"/>
              <a:ext cx="1044364" cy="37537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Прямая соединительная линия 100"/>
            <p:cNvCxnSpPr/>
            <p:nvPr/>
          </p:nvCxnSpPr>
          <p:spPr>
            <a:xfrm flipH="1">
              <a:off x="663100" y="3170856"/>
              <a:ext cx="1033767" cy="71647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102"/>
            <p:cNvCxnSpPr/>
            <p:nvPr/>
          </p:nvCxnSpPr>
          <p:spPr>
            <a:xfrm flipH="1">
              <a:off x="649955" y="3170856"/>
              <a:ext cx="1046912" cy="103380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104"/>
            <p:cNvCxnSpPr/>
            <p:nvPr/>
          </p:nvCxnSpPr>
          <p:spPr>
            <a:xfrm flipH="1">
              <a:off x="663100" y="3170856"/>
              <a:ext cx="1033767" cy="131178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Группа 107"/>
          <p:cNvGrpSpPr/>
          <p:nvPr/>
        </p:nvGrpSpPr>
        <p:grpSpPr>
          <a:xfrm>
            <a:off x="638083" y="3205544"/>
            <a:ext cx="1058784" cy="2820846"/>
            <a:chOff x="649954" y="1661796"/>
            <a:chExt cx="1058784" cy="2820846"/>
          </a:xfrm>
        </p:grpSpPr>
        <p:cxnSp>
          <p:nvCxnSpPr>
            <p:cNvPr id="109" name="Прямая соединительная линия 108"/>
            <p:cNvCxnSpPr/>
            <p:nvPr/>
          </p:nvCxnSpPr>
          <p:spPr>
            <a:xfrm flipH="1" flipV="1">
              <a:off x="654630" y="1661796"/>
              <a:ext cx="1041816" cy="1501519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109"/>
            <p:cNvCxnSpPr/>
            <p:nvPr/>
          </p:nvCxnSpPr>
          <p:spPr>
            <a:xfrm flipH="1" flipV="1">
              <a:off x="654630" y="1990223"/>
              <a:ext cx="1041816" cy="1180633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110"/>
            <p:cNvCxnSpPr/>
            <p:nvPr/>
          </p:nvCxnSpPr>
          <p:spPr>
            <a:xfrm flipH="1" flipV="1">
              <a:off x="654630" y="2309866"/>
              <a:ext cx="1041816" cy="860990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111"/>
            <p:cNvCxnSpPr/>
            <p:nvPr/>
          </p:nvCxnSpPr>
          <p:spPr>
            <a:xfrm flipH="1" flipV="1">
              <a:off x="654630" y="2613479"/>
              <a:ext cx="1041816" cy="54983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112"/>
            <p:cNvCxnSpPr/>
            <p:nvPr/>
          </p:nvCxnSpPr>
          <p:spPr>
            <a:xfrm flipH="1" flipV="1">
              <a:off x="649954" y="2911153"/>
              <a:ext cx="1046913" cy="259703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113"/>
            <p:cNvCxnSpPr/>
            <p:nvPr/>
          </p:nvCxnSpPr>
          <p:spPr>
            <a:xfrm flipH="1">
              <a:off x="661826" y="3170856"/>
              <a:ext cx="1046912" cy="6937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114"/>
            <p:cNvCxnSpPr/>
            <p:nvPr/>
          </p:nvCxnSpPr>
          <p:spPr>
            <a:xfrm flipH="1">
              <a:off x="652082" y="3205544"/>
              <a:ext cx="1044364" cy="37537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115"/>
            <p:cNvCxnSpPr/>
            <p:nvPr/>
          </p:nvCxnSpPr>
          <p:spPr>
            <a:xfrm flipH="1">
              <a:off x="663100" y="3170856"/>
              <a:ext cx="1033767" cy="71647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Прямая соединительная линия 116"/>
            <p:cNvCxnSpPr/>
            <p:nvPr/>
          </p:nvCxnSpPr>
          <p:spPr>
            <a:xfrm flipH="1">
              <a:off x="649955" y="3170856"/>
              <a:ext cx="1046912" cy="103380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Прямая соединительная линия 117"/>
            <p:cNvCxnSpPr/>
            <p:nvPr/>
          </p:nvCxnSpPr>
          <p:spPr>
            <a:xfrm flipH="1">
              <a:off x="663100" y="3170856"/>
              <a:ext cx="1033767" cy="1311786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Прямая соединительная линия 120"/>
          <p:cNvCxnSpPr/>
          <p:nvPr/>
        </p:nvCxnSpPr>
        <p:spPr>
          <a:xfrm rot="10800000" flipH="1" flipV="1">
            <a:off x="2925458" y="3966949"/>
            <a:ext cx="1041816" cy="118063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 rot="10800000" flipH="1" flipV="1">
            <a:off x="2925458" y="3966949"/>
            <a:ext cx="1041816" cy="86099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rot="10800000" flipH="1" flipV="1">
            <a:off x="2925458" y="3974490"/>
            <a:ext cx="1041816" cy="54983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/>
          <p:nvPr/>
        </p:nvCxnSpPr>
        <p:spPr>
          <a:xfrm rot="10800000" flipH="1" flipV="1">
            <a:off x="2925037" y="3966949"/>
            <a:ext cx="1046913" cy="2597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/>
          <p:nvPr/>
        </p:nvCxnSpPr>
        <p:spPr>
          <a:xfrm rot="10800000" flipH="1">
            <a:off x="2913166" y="3897573"/>
            <a:ext cx="1046912" cy="6937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Прямая соединительная линия 125"/>
          <p:cNvCxnSpPr/>
          <p:nvPr/>
        </p:nvCxnSpPr>
        <p:spPr>
          <a:xfrm flipV="1">
            <a:off x="2925457" y="3556883"/>
            <a:ext cx="1044365" cy="43727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/>
          <p:nvPr/>
        </p:nvCxnSpPr>
        <p:spPr>
          <a:xfrm rot="10800000" flipH="1">
            <a:off x="2925037" y="3250475"/>
            <a:ext cx="1033767" cy="716474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/>
          <p:cNvCxnSpPr/>
          <p:nvPr/>
        </p:nvCxnSpPr>
        <p:spPr>
          <a:xfrm rot="10800000" flipH="1">
            <a:off x="2925037" y="2933141"/>
            <a:ext cx="1046912" cy="103380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/>
          <p:nvPr/>
        </p:nvCxnSpPr>
        <p:spPr>
          <a:xfrm rot="10800000" flipH="1">
            <a:off x="2925037" y="2655163"/>
            <a:ext cx="1033767" cy="131178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Группа 130"/>
          <p:cNvGrpSpPr/>
          <p:nvPr/>
        </p:nvGrpSpPr>
        <p:grpSpPr>
          <a:xfrm>
            <a:off x="2362537" y="990078"/>
            <a:ext cx="504056" cy="2024838"/>
            <a:chOff x="1553607" y="1188138"/>
            <a:chExt cx="505310" cy="2312870"/>
          </a:xfrm>
        </p:grpSpPr>
        <p:cxnSp>
          <p:nvCxnSpPr>
            <p:cNvPr id="132" name="Прямая соединительная линия 131"/>
            <p:cNvCxnSpPr/>
            <p:nvPr/>
          </p:nvCxnSpPr>
          <p:spPr>
            <a:xfrm>
              <a:off x="1553607" y="1772816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Прямая соединительная линия 132"/>
            <p:cNvCxnSpPr/>
            <p:nvPr/>
          </p:nvCxnSpPr>
          <p:spPr>
            <a:xfrm flipH="1">
              <a:off x="1553607" y="2924944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Прямая соединительная линия 133"/>
            <p:cNvCxnSpPr/>
            <p:nvPr/>
          </p:nvCxnSpPr>
          <p:spPr>
            <a:xfrm flipH="1">
              <a:off x="1553607" y="1188138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Прямая соединительная линия 134"/>
            <p:cNvCxnSpPr/>
            <p:nvPr/>
          </p:nvCxnSpPr>
          <p:spPr>
            <a:xfrm flipH="1">
              <a:off x="1553607" y="2340266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единительная линия 135"/>
            <p:cNvCxnSpPr/>
            <p:nvPr/>
          </p:nvCxnSpPr>
          <p:spPr>
            <a:xfrm flipH="1">
              <a:off x="1553607" y="1764202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Прямая соединительная линия 136"/>
            <p:cNvCxnSpPr/>
            <p:nvPr/>
          </p:nvCxnSpPr>
          <p:spPr>
            <a:xfrm>
              <a:off x="2058917" y="1196752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Прямая соединительная линия 137"/>
            <p:cNvCxnSpPr/>
            <p:nvPr/>
          </p:nvCxnSpPr>
          <p:spPr>
            <a:xfrm>
              <a:off x="1723579" y="1578058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Прямая соединительная линия 138"/>
            <p:cNvCxnSpPr/>
            <p:nvPr/>
          </p:nvCxnSpPr>
          <p:spPr>
            <a:xfrm>
              <a:off x="1907704" y="1372667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Блок-схема: узел 139"/>
          <p:cNvSpPr/>
          <p:nvPr/>
        </p:nvSpPr>
        <p:spPr>
          <a:xfrm>
            <a:off x="3566470" y="960226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Блок-схема: узел 140"/>
          <p:cNvSpPr/>
          <p:nvPr/>
        </p:nvSpPr>
        <p:spPr>
          <a:xfrm>
            <a:off x="3566101" y="1250359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Блок-схема: узел 141"/>
          <p:cNvSpPr/>
          <p:nvPr/>
        </p:nvSpPr>
        <p:spPr>
          <a:xfrm>
            <a:off x="3566101" y="157667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Блок-схема: узел 142"/>
          <p:cNvSpPr/>
          <p:nvPr/>
        </p:nvSpPr>
        <p:spPr>
          <a:xfrm>
            <a:off x="3566101" y="1905103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Блок-схема: узел 143"/>
          <p:cNvSpPr/>
          <p:nvPr/>
        </p:nvSpPr>
        <p:spPr>
          <a:xfrm>
            <a:off x="3566101" y="2224746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Блок-схема: узел 144"/>
          <p:cNvSpPr/>
          <p:nvPr/>
        </p:nvSpPr>
        <p:spPr>
          <a:xfrm>
            <a:off x="3566470" y="2535901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Блок-схема: узел 145"/>
          <p:cNvSpPr/>
          <p:nvPr/>
        </p:nvSpPr>
        <p:spPr>
          <a:xfrm>
            <a:off x="3566101" y="2826034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Блок-схема: узел 146"/>
          <p:cNvSpPr/>
          <p:nvPr/>
        </p:nvSpPr>
        <p:spPr>
          <a:xfrm>
            <a:off x="3566470" y="3089650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Блок-схема: узел 147"/>
          <p:cNvSpPr/>
          <p:nvPr/>
        </p:nvSpPr>
        <p:spPr>
          <a:xfrm>
            <a:off x="3566470" y="3418076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rot="10800000" flipH="1" flipV="1">
            <a:off x="2541432" y="2330508"/>
            <a:ext cx="1041816" cy="118063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 rot="10800000" flipH="1" flipV="1">
            <a:off x="2541432" y="2330508"/>
            <a:ext cx="1041816" cy="86099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 rot="10800000" flipH="1" flipV="1">
            <a:off x="2541432" y="2338049"/>
            <a:ext cx="1041816" cy="54983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/>
          <p:nvPr/>
        </p:nvCxnSpPr>
        <p:spPr>
          <a:xfrm rot="10800000" flipH="1" flipV="1">
            <a:off x="2541011" y="2330508"/>
            <a:ext cx="1046913" cy="2597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 rot="10800000" flipH="1">
            <a:off x="2529140" y="2261132"/>
            <a:ext cx="1046912" cy="6937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 flipV="1">
            <a:off x="2541431" y="1920442"/>
            <a:ext cx="1044365" cy="43727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rot="10800000" flipH="1">
            <a:off x="2541011" y="1614034"/>
            <a:ext cx="1033767" cy="716474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/>
          <p:cNvCxnSpPr/>
          <p:nvPr/>
        </p:nvCxnSpPr>
        <p:spPr>
          <a:xfrm rot="10800000" flipH="1">
            <a:off x="2541011" y="1296700"/>
            <a:ext cx="1046912" cy="103380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/>
          <p:cNvCxnSpPr/>
          <p:nvPr/>
        </p:nvCxnSpPr>
        <p:spPr>
          <a:xfrm rot="10800000" flipH="1">
            <a:off x="2541011" y="1018722"/>
            <a:ext cx="1033767" cy="131178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Группа 157"/>
          <p:cNvGrpSpPr/>
          <p:nvPr/>
        </p:nvGrpSpPr>
        <p:grpSpPr>
          <a:xfrm>
            <a:off x="3232072" y="4079779"/>
            <a:ext cx="504056" cy="2024838"/>
            <a:chOff x="1553607" y="1188138"/>
            <a:chExt cx="505310" cy="2312870"/>
          </a:xfrm>
        </p:grpSpPr>
        <p:cxnSp>
          <p:nvCxnSpPr>
            <p:cNvPr id="159" name="Прямая соединительная линия 158"/>
            <p:cNvCxnSpPr/>
            <p:nvPr/>
          </p:nvCxnSpPr>
          <p:spPr>
            <a:xfrm>
              <a:off x="1553607" y="1772816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Прямая соединительная линия 159"/>
            <p:cNvCxnSpPr/>
            <p:nvPr/>
          </p:nvCxnSpPr>
          <p:spPr>
            <a:xfrm flipH="1">
              <a:off x="1553607" y="2924944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Прямая соединительная линия 160"/>
            <p:cNvCxnSpPr/>
            <p:nvPr/>
          </p:nvCxnSpPr>
          <p:spPr>
            <a:xfrm flipH="1">
              <a:off x="1553607" y="1188138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Прямая соединительная линия 161"/>
            <p:cNvCxnSpPr/>
            <p:nvPr/>
          </p:nvCxnSpPr>
          <p:spPr>
            <a:xfrm flipH="1">
              <a:off x="1553607" y="2340266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Прямая соединительная линия 162"/>
            <p:cNvCxnSpPr/>
            <p:nvPr/>
          </p:nvCxnSpPr>
          <p:spPr>
            <a:xfrm flipH="1">
              <a:off x="1553607" y="1764202"/>
              <a:ext cx="504056" cy="576064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Прямая соединительная линия 163"/>
            <p:cNvCxnSpPr/>
            <p:nvPr/>
          </p:nvCxnSpPr>
          <p:spPr>
            <a:xfrm>
              <a:off x="2058917" y="1196752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Прямая соединительная линия 164"/>
            <p:cNvCxnSpPr/>
            <p:nvPr/>
          </p:nvCxnSpPr>
          <p:spPr>
            <a:xfrm>
              <a:off x="1723579" y="1578058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Прямая соединительная линия 165"/>
            <p:cNvCxnSpPr/>
            <p:nvPr/>
          </p:nvCxnSpPr>
          <p:spPr>
            <a:xfrm>
              <a:off x="1907704" y="1372667"/>
              <a:ext cx="0" cy="17281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Блок-схема: узел 166"/>
          <p:cNvSpPr/>
          <p:nvPr/>
        </p:nvSpPr>
        <p:spPr>
          <a:xfrm>
            <a:off x="4436005" y="404992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Блок-схема: узел 167"/>
          <p:cNvSpPr/>
          <p:nvPr/>
        </p:nvSpPr>
        <p:spPr>
          <a:xfrm>
            <a:off x="4435636" y="4340060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Блок-схема: узел 168"/>
          <p:cNvSpPr/>
          <p:nvPr/>
        </p:nvSpPr>
        <p:spPr>
          <a:xfrm>
            <a:off x="4435636" y="4666378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Блок-схема: узел 169"/>
          <p:cNvSpPr/>
          <p:nvPr/>
        </p:nvSpPr>
        <p:spPr>
          <a:xfrm>
            <a:off x="4435636" y="4994804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Блок-схема: узел 170"/>
          <p:cNvSpPr/>
          <p:nvPr/>
        </p:nvSpPr>
        <p:spPr>
          <a:xfrm>
            <a:off x="4435636" y="531444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2" name="Блок-схема: узел 171"/>
          <p:cNvSpPr/>
          <p:nvPr/>
        </p:nvSpPr>
        <p:spPr>
          <a:xfrm>
            <a:off x="4436005" y="5625602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3" name="Блок-схема: узел 172"/>
          <p:cNvSpPr/>
          <p:nvPr/>
        </p:nvSpPr>
        <p:spPr>
          <a:xfrm>
            <a:off x="4435636" y="5915735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4" name="Блок-схема: узел 173"/>
          <p:cNvSpPr/>
          <p:nvPr/>
        </p:nvSpPr>
        <p:spPr>
          <a:xfrm>
            <a:off x="4436005" y="6179351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Блок-схема: узел 174"/>
          <p:cNvSpPr/>
          <p:nvPr/>
        </p:nvSpPr>
        <p:spPr>
          <a:xfrm>
            <a:off x="4436005" y="6507777"/>
            <a:ext cx="155476" cy="133230"/>
          </a:xfrm>
          <a:prstGeom prst="flowChartConnecto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6" name="Прямая соединительная линия 175"/>
          <p:cNvCxnSpPr/>
          <p:nvPr/>
        </p:nvCxnSpPr>
        <p:spPr>
          <a:xfrm rot="10800000" flipH="1" flipV="1">
            <a:off x="3410967" y="5420209"/>
            <a:ext cx="1041816" cy="118063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единительная линия 176"/>
          <p:cNvCxnSpPr/>
          <p:nvPr/>
        </p:nvCxnSpPr>
        <p:spPr>
          <a:xfrm rot="10800000" flipH="1" flipV="1">
            <a:off x="3410967" y="5420209"/>
            <a:ext cx="1041816" cy="86099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Прямая соединительная линия 177"/>
          <p:cNvCxnSpPr/>
          <p:nvPr/>
        </p:nvCxnSpPr>
        <p:spPr>
          <a:xfrm rot="10800000" flipH="1" flipV="1">
            <a:off x="3410967" y="5427750"/>
            <a:ext cx="1041816" cy="54983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единительная линия 178"/>
          <p:cNvCxnSpPr/>
          <p:nvPr/>
        </p:nvCxnSpPr>
        <p:spPr>
          <a:xfrm rot="10800000" flipH="1" flipV="1">
            <a:off x="3410546" y="5420209"/>
            <a:ext cx="1046913" cy="259703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единительная линия 179"/>
          <p:cNvCxnSpPr/>
          <p:nvPr/>
        </p:nvCxnSpPr>
        <p:spPr>
          <a:xfrm rot="10800000" flipH="1">
            <a:off x="3398675" y="5350833"/>
            <a:ext cx="1046912" cy="6937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единительная линия 180"/>
          <p:cNvCxnSpPr/>
          <p:nvPr/>
        </p:nvCxnSpPr>
        <p:spPr>
          <a:xfrm flipV="1">
            <a:off x="3410966" y="5010143"/>
            <a:ext cx="1044365" cy="43727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/>
          <p:cNvCxnSpPr/>
          <p:nvPr/>
        </p:nvCxnSpPr>
        <p:spPr>
          <a:xfrm rot="10800000" flipH="1">
            <a:off x="3410546" y="4703735"/>
            <a:ext cx="1033767" cy="716474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/>
          <p:cNvCxnSpPr/>
          <p:nvPr/>
        </p:nvCxnSpPr>
        <p:spPr>
          <a:xfrm rot="10800000" flipH="1">
            <a:off x="3410546" y="4386401"/>
            <a:ext cx="1046912" cy="1033808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/>
          <p:nvPr/>
        </p:nvCxnSpPr>
        <p:spPr>
          <a:xfrm rot="10800000" flipH="1">
            <a:off x="3410546" y="4108423"/>
            <a:ext cx="1033767" cy="1311786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 стрелкой 185"/>
          <p:cNvCxnSpPr/>
          <p:nvPr/>
        </p:nvCxnSpPr>
        <p:spPr>
          <a:xfrm>
            <a:off x="1808698" y="4850256"/>
            <a:ext cx="1254915" cy="53080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Прямая со стрелкой 187"/>
          <p:cNvCxnSpPr/>
          <p:nvPr/>
        </p:nvCxnSpPr>
        <p:spPr>
          <a:xfrm flipV="1">
            <a:off x="1808698" y="3674775"/>
            <a:ext cx="1189267" cy="118454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Прямая со стрелкой 190"/>
          <p:cNvCxnSpPr/>
          <p:nvPr/>
        </p:nvCxnSpPr>
        <p:spPr>
          <a:xfrm>
            <a:off x="1745159" y="2840025"/>
            <a:ext cx="1254915" cy="530806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Прямая со стрелкой 191"/>
          <p:cNvCxnSpPr/>
          <p:nvPr/>
        </p:nvCxnSpPr>
        <p:spPr>
          <a:xfrm flipV="1">
            <a:off x="1745159" y="1971718"/>
            <a:ext cx="868780" cy="8728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5004481" y="2182161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Структурная декомпозиция тоже снижает  сложность построения аппроксимации, поскольку разбивает задачу на несколько более простых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004481" y="4054042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Поля карт входных-выходных сигналов могут рассматриваться как входные и выходные слои для построения карт более высоких уровней обобщения.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004481" y="1041771"/>
            <a:ext cx="3609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Разделение входной и выходной карт снижает сложность аппроксимации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8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43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1547664" y="2132856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002060"/>
                </a:solidFill>
              </a:rPr>
              <a:t>Показать видео обучения моделей роботов</a:t>
            </a:r>
            <a:endParaRPr lang="ru-RU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340768"/>
            <a:ext cx="7200800" cy="4162423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44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71600" y="543943"/>
            <a:ext cx="66607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Многослойная структура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90908" y="5661248"/>
            <a:ext cx="905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backpropagation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b)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counterpropagation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c)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многоуровневое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counterpropagation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1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64208"/>
            <a:ext cx="7315200" cy="3529584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45</a:t>
            </a:fld>
            <a:endParaRPr lang="ru-RU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228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5301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7380312" y="472514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Карта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080257" y="266078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Экран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27584" y="764704"/>
            <a:ext cx="66607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Многослойная структура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67544" y="219650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9228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1" y="1340767"/>
            <a:ext cx="3966948" cy="2293095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46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71600" y="543943"/>
            <a:ext cx="66607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Многослойная структура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40768"/>
            <a:ext cx="4752528" cy="2293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45435" y="3652194"/>
                <a:ext cx="8719054" cy="2635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002060"/>
                    </a:solidFill>
                  </a:rPr>
                  <a:t>Рекомендации по улучшению аппроксимации векторных функций </a:t>
                </a:r>
                <a:r>
                  <a:rPr lang="ru-RU" dirty="0" err="1" smtClean="0">
                    <a:solidFill>
                      <a:srgbClr val="002060"/>
                    </a:solidFill>
                  </a:rPr>
                  <a:t>нейросетями</a:t>
                </a:r>
                <a:r>
                  <a:rPr lang="ru-RU" dirty="0" smtClean="0">
                    <a:solidFill>
                      <a:srgbClr val="00206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rgbClr val="FF0000"/>
                    </a:solidFill>
                  </a:rPr>
                  <a:t>Переход от картирования только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</m:oMath>
                </a14:m>
                <a:r>
                  <a:rPr lang="en-US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sz="2000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sz="2000" dirty="0">
                    <a:solidFill>
                      <a:srgbClr val="FF0000"/>
                    </a:solidFill>
                  </a:rPr>
                  <a:t>backpropagation </a:t>
                </a:r>
                <a:r>
                  <a:rPr lang="ru-RU" sz="2000" dirty="0" smtClean="0">
                    <a:solidFill>
                      <a:srgbClr val="FF0000"/>
                    </a:solidFill>
                  </a:rPr>
                  <a:t>)к отображению 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</m:oMath>
                </a14:m>
                <a:r>
                  <a:rPr lang="ru-RU" sz="2000" dirty="0" smtClean="0">
                    <a:solidFill>
                      <a:srgbClr val="FF0000"/>
                    </a:solidFill>
                  </a:rPr>
                  <a:t>, 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</m:oMath>
                </a14:m>
                <a:r>
                  <a:rPr lang="ru-RU" sz="2000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sz="2000" dirty="0" smtClean="0">
                    <a:solidFill>
                      <a:srgbClr val="FF0000"/>
                    </a:solidFill>
                  </a:rPr>
                  <a:t>counterpropagation</a:t>
                </a:r>
                <a:r>
                  <a:rPr lang="ru-RU" sz="2000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rgbClr val="FF0000"/>
                    </a:solidFill>
                  </a:rPr>
                  <a:t>Шире использовать методы декомпозиции задачи аппроксимации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rgbClr val="FF0000"/>
                    </a:solidFill>
                  </a:rPr>
                  <a:t>Ввести в свойства нейронных слоёв конкурентную активность элементов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2000" dirty="0" smtClean="0">
                    <a:solidFill>
                      <a:srgbClr val="FF0000"/>
                    </a:solidFill>
                  </a:rPr>
                  <a:t>При возможности проводить пред и постобработку сигналов, направленную на сглаживание и линеаризацию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sz="20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sz="20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000" b="1" i="1" dirty="0">
                    <a:solidFill>
                      <a:srgbClr val="FF0000"/>
                    </a:solidFill>
                  </a:rPr>
                  <a:t> </a:t>
                </a:r>
                <a:endParaRPr lang="ru-RU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35" y="3652194"/>
                <a:ext cx="8719054" cy="2635914"/>
              </a:xfrm>
              <a:prstGeom prst="rect">
                <a:avLst/>
              </a:prstGeom>
              <a:blipFill rotWithShape="1">
                <a:blip r:embed="rId4"/>
                <a:stretch>
                  <a:fillRect l="-559" t="-1386" r="-629" b="-30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15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47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294938" y="620688"/>
            <a:ext cx="64924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Перспективы развития подхода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246" y="1298670"/>
                <a:ext cx="7641644" cy="437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Универсальный аппроксиматор – табличное задание</a:t>
                </a:r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sz="20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sz="20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sz="20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000" b="1" i="1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ru-RU" sz="2000" b="1" i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6" y="1298670"/>
                <a:ext cx="7641644" cy="437492"/>
              </a:xfrm>
              <a:prstGeom prst="rect">
                <a:avLst/>
              </a:prstGeom>
              <a:blipFill rotWithShape="1">
                <a:blip r:embed="rId2"/>
                <a:stretch>
                  <a:fillRect l="-878"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60032" y="1675338"/>
                <a:ext cx="4254341" cy="299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В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N-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мерном пространстве Х задаётся Р точек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, в которых запоминаются соответствующие им значения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. 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Для входных векторов, не соответствующих запомненным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значение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определяется</a:t>
                </a:r>
                <a:b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интерполированием.</a:t>
                </a:r>
              </a:p>
              <a:p>
                <a:r>
                  <a:rPr lang="ru-RU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Заданием </a:t>
                </a:r>
                <a:r>
                  <a:rPr lang="ru-RU" b="1" dirty="0">
                    <a:solidFill>
                      <a:schemeClr val="bg2">
                        <a:lumMod val="25000"/>
                      </a:schemeClr>
                    </a:solidFill>
                  </a:rPr>
                  <a:t>направленных латеральных связей  запоминается не </a:t>
                </a:r>
                <a:r>
                  <a:rPr lang="ru-RU" b="1" dirty="0">
                    <a:solidFill>
                      <a:schemeClr val="bg2">
                        <a:lumMod val="25000"/>
                      </a:schemeClr>
                    </a:solidFill>
                  </a:rPr>
                  <a:t>только топология пространств </a:t>
                </a:r>
                <a:endParaRPr lang="ru-RU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1675338"/>
                <a:ext cx="4254341" cy="2996718"/>
              </a:xfrm>
              <a:prstGeom prst="rect">
                <a:avLst/>
              </a:prstGeom>
              <a:blipFill rotWithShape="1">
                <a:blip r:embed="rId3"/>
                <a:stretch>
                  <a:fillRect l="-1146" t="-1222" r="-143" b="-22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08971" y="5832969"/>
            <a:ext cx="8468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bg2">
                    <a:lumMod val="25000"/>
                  </a:schemeClr>
                </a:solidFill>
              </a:rPr>
              <a:t>Универсальность хороша для неопределённых задач, для известных задач лучше специализация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" y="1675338"/>
            <a:ext cx="4662382" cy="2933909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4551652"/>
            <a:ext cx="8856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Х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и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Y,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 но и динамика изменения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состояний наблюдаемого и управляемого объекта.</a:t>
            </a:r>
          </a:p>
          <a:p>
            <a:r>
              <a:rPr lang="ru-RU" b="1" dirty="0" smtClean="0">
                <a:solidFill>
                  <a:srgbClr val="FF0000"/>
                </a:solidFill>
              </a:rPr>
              <a:t>Таким образом формируется универсальная динамическая модель широкого класса объектов.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781644"/>
            <a:ext cx="90861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Рефлекторная и 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сознательная </a:t>
            </a:r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деятельность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1520" y="1687037"/>
            <a:ext cx="3265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cap="all" dirty="0" smtClean="0">
                <a:ln w="9000" cmpd="sng">
                  <a:solidFill>
                    <a:srgbClr val="5DCEA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5DCEAF">
                        <a:shade val="20000"/>
                        <a:satMod val="245000"/>
                      </a:srgbClr>
                    </a:gs>
                    <a:gs pos="43000">
                      <a:srgbClr val="5DCEAF">
                        <a:satMod val="255000"/>
                      </a:srgbClr>
                    </a:gs>
                    <a:gs pos="48000">
                      <a:srgbClr val="5DCEAF">
                        <a:shade val="85000"/>
                        <a:satMod val="255000"/>
                      </a:srgbClr>
                    </a:gs>
                    <a:gs pos="100000">
                      <a:srgbClr val="5DCEA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Рефлекторная: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1520" y="3068960"/>
            <a:ext cx="3265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Сознательная: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1520" y="4437112"/>
            <a:ext cx="3265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cap="all" dirty="0" smtClean="0">
                <a:ln w="9000" cmpd="sng">
                  <a:solidFill>
                    <a:srgbClr val="5DCEAF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5DCEAF">
                        <a:shade val="20000"/>
                        <a:satMod val="245000"/>
                      </a:srgbClr>
                    </a:gs>
                    <a:gs pos="43000">
                      <a:srgbClr val="5DCEAF">
                        <a:satMod val="255000"/>
                      </a:srgbClr>
                    </a:gs>
                    <a:gs pos="48000">
                      <a:srgbClr val="5DCEAF">
                        <a:shade val="85000"/>
                        <a:satMod val="255000"/>
                      </a:srgbClr>
                    </a:gs>
                    <a:gs pos="100000">
                      <a:srgbClr val="5DCEAF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Мыслительная: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95098" y="359924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Деятельность, связанная с прогнозированием и оценкой соответствия прогнозу результатов деятельности. Используется для управления рефлекторной деятельностью.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18" y="4960332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Деятельность, связанная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 моделированием предполагаемых действий. Осуществляется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для управления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сознательной деятельностью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38614" y="188640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7" y="2210257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Быстрая и не обязательно осознаваемая деятельность, осуществляемая в ответ на поступающие внешние воздействия. </a:t>
            </a:r>
            <a:r>
              <a:rPr lang="ru-RU" b="1" i="1" dirty="0" smtClean="0">
                <a:solidFill>
                  <a:schemeClr val="bg2">
                    <a:lumMod val="25000"/>
                  </a:schemeClr>
                </a:solidFill>
              </a:rPr>
              <a:t>Современные модели сетей формальных нейронов – про рефлекторную деятельность.  </a:t>
            </a:r>
            <a:endParaRPr lang="ru-RU" b="1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6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49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00520" y="781644"/>
            <a:ext cx="76851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промежуточных целей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38614" y="188640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4606" y="1304864"/>
                <a:ext cx="8496943" cy="4557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002060"/>
                    </a:solidFill>
                  </a:rPr>
                  <a:t>Аппроксимация </a:t>
                </a:r>
                <a:r>
                  <a:rPr lang="ru-RU" dirty="0">
                    <a:solidFill>
                      <a:srgbClr val="002060"/>
                    </a:solidFill>
                  </a:rPr>
                  <a:t>преобразований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b="1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b="1" i="1">
                        <a:solidFill>
                          <a:srgbClr val="00206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b="1" i="1">
                        <a:solidFill>
                          <a:srgbClr val="00206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rgbClr val="002060"/>
                    </a:solidFill>
                  </a:rPr>
                  <a:t> </a:t>
                </a:r>
                <a:r>
                  <a:rPr lang="ru-RU" dirty="0" err="1" smtClean="0">
                    <a:solidFill>
                      <a:srgbClr val="002060"/>
                    </a:solidFill>
                  </a:rPr>
                  <a:t>нейросетями</a:t>
                </a:r>
                <a:r>
                  <a:rPr lang="ru-RU" dirty="0" smtClean="0">
                    <a:solidFill>
                      <a:srgbClr val="002060"/>
                    </a:solidFill>
                  </a:rPr>
                  <a:t> является </a:t>
                </a:r>
                <a:r>
                  <a:rPr lang="ru-RU" dirty="0">
                    <a:solidFill>
                      <a:srgbClr val="002060"/>
                    </a:solidFill>
                  </a:rPr>
                  <a:t>способом построения моделей объектов и функций управления ими. Используя эти модели можно прогнозировать результаты выполнения различных последовательностей действий и на этой основе выбирать промежуточные цели.</a:t>
                </a:r>
              </a:p>
              <a:p>
                <a:r>
                  <a:rPr lang="ru-RU" dirty="0">
                    <a:solidFill>
                      <a:srgbClr val="002060"/>
                    </a:solidFill>
                  </a:rPr>
                  <a:t>Моделирование может быть организовано с использованием </a:t>
                </a:r>
                <a:r>
                  <a:rPr lang="ru-RU" dirty="0" smtClean="0">
                    <a:solidFill>
                      <a:srgbClr val="002060"/>
                    </a:solidFill>
                  </a:rPr>
                  <a:t>карт </a:t>
                </a:r>
                <a:r>
                  <a:rPr lang="ru-RU" dirty="0">
                    <a:solidFill>
                      <a:srgbClr val="002060"/>
                    </a:solidFill>
                  </a:rPr>
                  <a:t>объектов разного уровня и константных экранов, на которых формируются сцены из различных комбинаций этих объектов. </a:t>
                </a:r>
              </a:p>
              <a:p>
                <a:r>
                  <a:rPr lang="ru-RU" dirty="0">
                    <a:solidFill>
                      <a:srgbClr val="002060"/>
                    </a:solidFill>
                  </a:rPr>
                  <a:t>Для сравнения оценки различных сценариев следует запоминать не только состояния объектов и способы взаимодействия с ними, но и оценки отдельных действий в терминах критериев их оптимизации. Это необходимо, по крайней мере, потому, что при моделировании информация на константные экраны поступает только от </a:t>
                </a:r>
                <a:r>
                  <a:rPr lang="ru-RU" dirty="0" smtClean="0">
                    <a:solidFill>
                      <a:srgbClr val="002060"/>
                    </a:solidFill>
                  </a:rPr>
                  <a:t>карт </a:t>
                </a:r>
                <a:r>
                  <a:rPr lang="ru-RU" dirty="0">
                    <a:solidFill>
                      <a:srgbClr val="002060"/>
                    </a:solidFill>
                  </a:rPr>
                  <a:t>достаточно высокого уровня, в то время как критерии оптимальности задаются обычно для низкоуровневых действий (на верхних уровнях можно суммировать оценки низкоуровневых действий, составляющих высокоуровневое действие</a:t>
                </a:r>
                <a:r>
                  <a:rPr lang="ru-RU" dirty="0" smtClean="0">
                    <a:solidFill>
                      <a:srgbClr val="002060"/>
                    </a:solidFill>
                  </a:rPr>
                  <a:t>).</a:t>
                </a:r>
                <a:endParaRPr lang="ru-RU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06" y="1304864"/>
                <a:ext cx="8496943" cy="4557914"/>
              </a:xfrm>
              <a:prstGeom prst="rect">
                <a:avLst/>
              </a:prstGeom>
              <a:blipFill rotWithShape="1">
                <a:blip r:embed="rId2"/>
                <a:stretch>
                  <a:fillRect l="-574" r="-1291" b="-10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9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45614" y="404664"/>
            <a:ext cx="26805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Введение.</a:t>
            </a: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633864"/>
              </p:ext>
            </p:extLst>
          </p:nvPr>
        </p:nvGraphicFramePr>
        <p:xfrm>
          <a:off x="1016710" y="4293096"/>
          <a:ext cx="7338348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9174"/>
                <a:gridCol w="3669174"/>
              </a:tblGrid>
              <a:tr h="1390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Решение прикладных задач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Использование известных</a:t>
                      </a:r>
                      <a:r>
                        <a:rPr lang="ru-RU" baseline="0" dirty="0" smtClean="0">
                          <a:solidFill>
                            <a:srgbClr val="2D428F"/>
                          </a:solidFill>
                        </a:rPr>
                        <a:t> схем</a:t>
                      </a:r>
                    </a:p>
                    <a:p>
                      <a:r>
                        <a:rPr lang="ru-RU" baseline="0" dirty="0" smtClean="0">
                          <a:solidFill>
                            <a:srgbClr val="2D428F"/>
                          </a:solidFill>
                        </a:rPr>
                        <a:t>(быстрее)</a:t>
                      </a:r>
                      <a:endParaRPr lang="ru-RU" dirty="0">
                        <a:solidFill>
                          <a:srgbClr val="2D42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Разработка новых решений</a:t>
                      </a:r>
                    </a:p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(возможны улучшения)</a:t>
                      </a:r>
                      <a:endParaRPr lang="ru-RU" dirty="0">
                        <a:solidFill>
                          <a:srgbClr val="2D428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Частное</a:t>
                      </a:r>
                      <a:r>
                        <a:rPr lang="ru-RU" baseline="0" dirty="0" smtClean="0">
                          <a:solidFill>
                            <a:srgbClr val="2D428F"/>
                          </a:solidFill>
                        </a:rPr>
                        <a:t> решение</a:t>
                      </a:r>
                    </a:p>
                    <a:p>
                      <a:r>
                        <a:rPr lang="ru-RU" baseline="0" dirty="0" smtClean="0">
                          <a:solidFill>
                            <a:srgbClr val="2D428F"/>
                          </a:solidFill>
                        </a:rPr>
                        <a:t>(эффективнее)</a:t>
                      </a:r>
                      <a:endParaRPr lang="ru-RU" dirty="0">
                        <a:solidFill>
                          <a:srgbClr val="2D428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Универсальное решение</a:t>
                      </a:r>
                    </a:p>
                    <a:p>
                      <a:r>
                        <a:rPr lang="ru-RU" dirty="0" smtClean="0">
                          <a:solidFill>
                            <a:srgbClr val="2D428F"/>
                          </a:solidFill>
                        </a:rPr>
                        <a:t>(шире круг применения)</a:t>
                      </a:r>
                      <a:endParaRPr lang="ru-RU" dirty="0">
                        <a:solidFill>
                          <a:srgbClr val="2D428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1196752"/>
                <a:ext cx="8568952" cy="289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 smtClean="0">
                    <a:solidFill>
                      <a:srgbClr val="2D428F"/>
                    </a:solidFill>
                  </a:rPr>
                  <a:t>Принципы обработки информации не могут быть вообще. Они применимы при решении некоторого круга задач. </a:t>
                </a:r>
              </a:p>
              <a:p>
                <a:r>
                  <a:rPr lang="ru-RU" dirty="0" smtClean="0">
                    <a:solidFill>
                      <a:srgbClr val="FF0000"/>
                    </a:solidFill>
                  </a:rPr>
                  <a:t>В качестве задачи выбрано преобразование входного сигнала в выходной, отображение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ru-RU" i="1">
                        <a:solidFill>
                          <a:srgbClr val="FF0000"/>
                        </a:solidFill>
                        <a:latin typeface="Cambria Math"/>
                      </a:rPr>
                      <m:t>→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ru-RU" dirty="0" smtClean="0">
                    <a:solidFill>
                      <a:srgbClr val="FF0000"/>
                    </a:solidFill>
                  </a:rPr>
                  <a:t>, аппроксимацию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ru-RU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ru-RU" i="1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r>
                      <a:rPr lang="ru-RU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acc>
                    <m:r>
                      <a:rPr lang="ru-RU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dirty="0" smtClean="0">
                    <a:solidFill>
                      <a:srgbClr val="FF0000"/>
                    </a:solidFill>
                  </a:rPr>
                  <a:t>.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r>
                  <a:rPr lang="ru-RU" dirty="0" smtClean="0">
                    <a:solidFill>
                      <a:srgbClr val="2D428F"/>
                    </a:solidFill>
                  </a:rPr>
                  <a:t>Аппроксимацию </a:t>
                </a:r>
                <a:r>
                  <a:rPr lang="ru-RU" dirty="0">
                    <a:solidFill>
                      <a:srgbClr val="2D428F"/>
                    </a:solidFill>
                  </a:rPr>
                  <a:t>функций принято рассматривать как одно из направлений применения </a:t>
                </a:r>
                <a:r>
                  <a:rPr lang="ru-RU" dirty="0" err="1">
                    <a:solidFill>
                      <a:srgbClr val="2D428F"/>
                    </a:solidFill>
                  </a:rPr>
                  <a:t>нейросетевых</a:t>
                </a:r>
                <a:r>
                  <a:rPr lang="ru-RU" dirty="0">
                    <a:solidFill>
                      <a:srgbClr val="2D428F"/>
                    </a:solidFill>
                  </a:rPr>
                  <a:t> моделей, наряду с классификацией, кластеризацией и рядом других</a:t>
                </a:r>
                <a:r>
                  <a:rPr lang="ru-RU" dirty="0" smtClean="0">
                    <a:solidFill>
                      <a:srgbClr val="2D428F"/>
                    </a:solidFill>
                  </a:rPr>
                  <a:t>.</a:t>
                </a:r>
              </a:p>
              <a:p>
                <a:r>
                  <a:rPr lang="ru-RU" dirty="0" smtClean="0">
                    <a:solidFill>
                      <a:srgbClr val="2D428F"/>
                    </a:solidFill>
                  </a:rPr>
                  <a:t>В данном докладе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способность к аппроксимации функций рассматривается как основная задача, решаемая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нейросетями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2D428F"/>
                    </a:solidFill>
                  </a:rPr>
                  <a:t>и на основе решения которой возможно осуществлять решение сложных задач.</a:t>
                </a:r>
                <a:endParaRPr lang="ru-RU" dirty="0">
                  <a:solidFill>
                    <a:srgbClr val="2D428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96752"/>
                <a:ext cx="8568952" cy="2895921"/>
              </a:xfrm>
              <a:prstGeom prst="rect">
                <a:avLst/>
              </a:prstGeom>
              <a:blipFill rotWithShape="1">
                <a:blip r:embed="rId2"/>
                <a:stretch>
                  <a:fillRect l="-569" t="-1263" r="-1209" b="-2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7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50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125318" y="781644"/>
            <a:ext cx="68355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Формирование глобальных целей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38614" y="188640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272860" y="1484784"/>
                <a:ext cx="8640960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Этот же Для </a:t>
                </a:r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формирования глобальных </a:t>
                </a:r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целей подойдёт механизм, аналогичный формированию промежуточных целей. Если текущая цель не задана или выполнение текущей цели не требует привлечения карт </a:t>
                </a:r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высоких уровней, можно аналогичным образом на константных экранах моделировать развитие текущего состояния на различных уровнях обобщения по разным параметрам (пространства, времени, абстракции и пр.).</a:t>
                </a:r>
              </a:p>
              <a:p>
                <a:pPr algn="just"/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Организация генерации и выбора различных сценариев развития событий может быть основана, например, на временном повышении величины  параметра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для </a:t>
                </a:r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нейронов </a:t>
                </a:r>
                <a:r>
                  <a:rPr lang="ru-RU" sz="2000" dirty="0" err="1">
                    <a:solidFill>
                      <a:schemeClr val="bg2">
                        <a:lumMod val="25000"/>
                      </a:schemeClr>
                    </a:solidFill>
                  </a:rPr>
                  <a:t>картирующих</a:t>
                </a:r>
                <a:r>
                  <a:rPr lang="ru-RU" sz="2000" dirty="0">
                    <a:solidFill>
                      <a:schemeClr val="bg2">
                        <a:lumMod val="25000"/>
                      </a:schemeClr>
                    </a:solidFill>
                  </a:rPr>
                  <a:t> слоёв, ответственных за рассмотренные сценарии и/или их неудачные части.</a:t>
                </a: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60" y="1484784"/>
                <a:ext cx="8640960" cy="3785652"/>
              </a:xfrm>
              <a:prstGeom prst="rect">
                <a:avLst/>
              </a:prstGeom>
              <a:blipFill rotWithShape="1">
                <a:blip r:embed="rId2"/>
                <a:stretch>
                  <a:fillRect l="-776" t="-966" r="-706" b="-17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8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51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761863" y="620688"/>
            <a:ext cx="32512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Заключение</a:t>
            </a:r>
            <a:endParaRPr lang="ru-RU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1274659"/>
            <a:ext cx="903649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2D428F"/>
                </a:solidFill>
              </a:rPr>
              <a:t>Необходимо переходить от параметрической оптимизации </a:t>
            </a:r>
            <a:r>
              <a:rPr lang="ru-RU" sz="2400" dirty="0" err="1" smtClean="0">
                <a:solidFill>
                  <a:srgbClr val="2D428F"/>
                </a:solidFill>
              </a:rPr>
              <a:t>нейросетевых</a:t>
            </a:r>
            <a:r>
              <a:rPr lang="ru-RU" sz="2400" dirty="0" smtClean="0">
                <a:solidFill>
                  <a:srgbClr val="2D428F"/>
                </a:solidFill>
              </a:rPr>
              <a:t> моделей, имеющих эвристическую структуру к обучению моделей с теоретически обоснованной структурой, соответствующей решаемой задаче.</a:t>
            </a:r>
          </a:p>
          <a:p>
            <a:endParaRPr lang="ru-RU" sz="2400" dirty="0">
              <a:solidFill>
                <a:srgbClr val="2D428F"/>
              </a:solidFill>
            </a:endParaRPr>
          </a:p>
          <a:p>
            <a:r>
              <a:rPr lang="ru-RU" sz="2400" dirty="0" smtClean="0">
                <a:solidFill>
                  <a:srgbClr val="2D428F"/>
                </a:solidFill>
              </a:rPr>
              <a:t>В докладе сделана попытка продемонстрировать возможность теоретического анализа требований к структуре и свойствам </a:t>
            </a:r>
            <a:r>
              <a:rPr lang="ru-RU" sz="2400" dirty="0" err="1" smtClean="0">
                <a:solidFill>
                  <a:srgbClr val="2D428F"/>
                </a:solidFill>
              </a:rPr>
              <a:t>нейросетевых</a:t>
            </a:r>
            <a:r>
              <a:rPr lang="ru-RU" sz="2400" dirty="0" smtClean="0">
                <a:solidFill>
                  <a:srgbClr val="2D428F"/>
                </a:solidFill>
              </a:rPr>
              <a:t> моделей и выбрана универсальная проблема – аппроксимация функций,  покрывающая широкий класс задач.</a:t>
            </a:r>
          </a:p>
          <a:p>
            <a:endParaRPr lang="ru-RU" sz="2400" dirty="0">
              <a:solidFill>
                <a:srgbClr val="2D428F"/>
              </a:solidFill>
            </a:endParaRPr>
          </a:p>
          <a:p>
            <a:r>
              <a:rPr lang="ru-RU" sz="2400" dirty="0" smtClean="0">
                <a:solidFill>
                  <a:srgbClr val="2D428F"/>
                </a:solidFill>
              </a:rPr>
              <a:t>Предложенный подход позволяет лучше понять механизмы преобразования информации в сетях формальных нейронов.</a:t>
            </a:r>
          </a:p>
          <a:p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38614" y="188640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68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12368" cy="360041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07055" y="2967335"/>
            <a:ext cx="85298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ru-RU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Спасибо за внимание!</a:t>
            </a:r>
            <a:endParaRPr lang="ru-RU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4073" y="4869160"/>
            <a:ext cx="5735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Смолин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В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ладимир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Сергеевич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smolin@keldysh.ru)</a:t>
            </a:r>
            <a:endParaRPr lang="ru-RU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ИПМ им. М.В. Келдыша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РАН (ФИЦ)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636765" y="922090"/>
            <a:ext cx="30203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18 </a:t>
            </a:r>
            <a:r>
              <a:rPr lang="ru-RU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ноября 2016 г.</a:t>
            </a:r>
            <a:endParaRPr lang="ru-RU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dirty="0" smtClean="0"/>
              <a:t>Табличное представление 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481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53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404664"/>
            <a:ext cx="82926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Воздухоплавание </a:t>
            </a:r>
            <a:r>
              <a:rPr lang="ru-RU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100 лет </a:t>
            </a:r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назад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91" y="1026224"/>
            <a:ext cx="3588990" cy="35889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2" y="3299892"/>
            <a:ext cx="5311079" cy="26306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4" y="5297143"/>
            <a:ext cx="1039728" cy="12902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9" y="1050994"/>
            <a:ext cx="2388541" cy="208997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62" y="4652405"/>
            <a:ext cx="2955953" cy="22055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0866" y="1026224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Возможность безопорного движения  вызывала споры, Циолковский тоже разрабатывал проект дирижабля. Самолёты были, но винтомоторные. Флаттер, шимми,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помпаж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не наблюдались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090" y="5941020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Эпоха ракетных двигателей пришла через 30 лет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54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404664"/>
            <a:ext cx="86180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Технологическая сингулярность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9" y="1196752"/>
            <a:ext cx="4712568" cy="30963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41" y="1183036"/>
            <a:ext cx="4110230" cy="3123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536" y="4653136"/>
            <a:ext cx="8695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Ламповые компьютеры 50-х годов прошлого века не отличались надёжностью, имели низкое быстродействие и весьма ограниченную оперативную память.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Но на них были решены проблемы разработки ядерного оружия и вывода спутника, а затем и человека в космос.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55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5536" y="404664"/>
            <a:ext cx="86180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Технологическая сингулярность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713951"/>
            <a:ext cx="1495337" cy="18506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68" y="908720"/>
            <a:ext cx="5061032" cy="27407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3608" y="1685707"/>
            <a:ext cx="3039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Современный смартфон превосходит возможности ламповых компьютеров в миллион раз, как по быстродействию, так и по объёму памяти и надёжности.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3666290"/>
            <a:ext cx="8906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 свою очередь смартфон проигрывает в производительности ведущим серверам больше чем в миллион раз.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Безусловно, такие компьютеры позволяют решать более сложные задачи. Но рост сложности и масштабности решаемых на них задач заметно отстаёт от роста производительности, составившем более чем 12 порядков.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Разработаны также высокоэффективные средства программирования, о которых в 50-е годы даже не мечтали.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Основным сдерживающим элементом прогресса является человек, который продолжает писать программы для компьютеров.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050995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Современная техника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807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6" y="860515"/>
            <a:ext cx="3766782" cy="5026562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56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21144" y="1484784"/>
                <a:ext cx="4801314" cy="4808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200" dirty="0" smtClean="0">
                    <a:solidFill>
                      <a:schemeClr val="bg2">
                        <a:lumMod val="25000"/>
                      </a:schemeClr>
                    </a:solidFill>
                    <a:latin typeface="Cambria Math"/>
                  </a:rPr>
                  <a:t>Запоминание</a:t>
                </a:r>
                <a:r>
                  <a:rPr lang="ru-RU" sz="3200" i="1" dirty="0" smtClean="0">
                    <a:solidFill>
                      <a:schemeClr val="bg2">
                        <a:lumMod val="25000"/>
                      </a:schemeClr>
                    </a:solidFill>
                    <a:latin typeface="Cambria Math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Х</m:t>
                        </m:r>
                      </m:e>
                    </m:acc>
                    <m:r>
                      <a:rPr lang="en-US" sz="3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ru-RU" sz="3200" i="1" dirty="0" smtClean="0">
                  <a:solidFill>
                    <a:schemeClr val="bg2">
                      <a:lumMod val="25000"/>
                    </a:schemeClr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ɷ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ɷ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ru-RU" sz="3200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𝜼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ru-RU" sz="3200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ru-RU" sz="3200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обозначение </a:t>
                </a: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a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))</a:t>
                </a:r>
              </a:p>
              <a:p>
                <a:endParaRPr lang="ru-RU" sz="105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r>
                  <a:rPr lang="ru-RU" sz="3200" dirty="0">
                    <a:solidFill>
                      <a:schemeClr val="bg2">
                        <a:lumMod val="25000"/>
                      </a:schemeClr>
                    </a:solidFill>
                    <a:latin typeface="Cambria Math"/>
                  </a:rPr>
                  <a:t>Запоминание</a:t>
                </a:r>
                <a:r>
                  <a:rPr lang="ru-RU" sz="3200" i="1" dirty="0">
                    <a:solidFill>
                      <a:schemeClr val="bg2">
                        <a:lumMod val="25000"/>
                      </a:schemeClr>
                    </a:solidFill>
                    <a:latin typeface="Cambria Math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en-US" sz="3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a:rPr lang="ru-RU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3200" dirty="0">
                    <a:solidFill>
                      <a:schemeClr val="bg2">
                        <a:lumMod val="25000"/>
                      </a:schemeClr>
                    </a:solidFill>
                  </a:rPr>
                  <a:t> </a:t>
                </a:r>
                <a:endParaRPr lang="ru-RU" sz="3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ɷ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𝜂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sSubSup>
                      <m:sSubSup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𝑑</m:t>
                        </m:r>
                      </m:sup>
                    </m:sSubSup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ru-RU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ru-RU" sz="3200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𝜼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𝒀</m:t>
                            </m:r>
                          </m:e>
                        </m:acc>
                      </m:e>
                      <m:sup>
                        <m: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r>
                      <a:rPr lang="en-US" sz="32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ru-RU" sz="3200" b="1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ru-RU" sz="32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 sz="32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en-US" sz="3200" b="1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32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chemeClr val="bg2">
                        <a:lumMod val="25000"/>
                      </a:schemeClr>
                    </a:solidFill>
                  </a:rPr>
                  <a:t>; </a:t>
                </a:r>
                <a:r>
                  <a:rPr lang="ru-RU" sz="2400" dirty="0"/>
                  <a:t>	</a:t>
                </a:r>
                <a:endParaRPr lang="ru-RU" sz="2400" dirty="0" smtClean="0"/>
              </a:p>
              <a:p>
                <a:r>
                  <a:rPr lang="en-US" sz="2400" dirty="0" smtClean="0"/>
                  <a:t> </a:t>
                </a: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ru-RU" sz="1600" dirty="0">
                    <a:solidFill>
                      <a:schemeClr val="bg2">
                        <a:lumMod val="25000"/>
                      </a:schemeClr>
                    </a:solidFill>
                  </a:rPr>
                  <a:t>обозначение </a:t>
                </a: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b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))</a:t>
                </a:r>
                <a:endParaRPr lang="ru-RU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144" y="1484784"/>
                <a:ext cx="4801314" cy="4808881"/>
              </a:xfrm>
              <a:prstGeom prst="rect">
                <a:avLst/>
              </a:prstGeom>
              <a:blipFill rotWithShape="1">
                <a:blip r:embed="rId3"/>
                <a:stretch>
                  <a:fillRect l="-3304" t="-381" b="-2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84887" y="6035550"/>
                <a:ext cx="4717696" cy="60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Результаты обучения связей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 - разные!</a:t>
                </a: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/>
                </a:r>
                <a:b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</a:b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(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Хотя в некоторых случаях могут</a:t>
                </a:r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и совпадать) </a:t>
                </a:r>
                <a:endParaRPr lang="ru-RU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887" y="6035550"/>
                <a:ext cx="4717696" cy="604589"/>
              </a:xfrm>
              <a:prstGeom prst="rect">
                <a:avLst/>
              </a:prstGeom>
              <a:blipFill rotWithShape="1">
                <a:blip r:embed="rId4"/>
                <a:stretch>
                  <a:fillRect t="-4040" r="-517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60856" y="543943"/>
                <a:ext cx="5001690" cy="1101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b="1" dirty="0" smtClean="0">
                    <a:solidFill>
                      <a:srgbClr val="002060"/>
                    </a:solidFill>
                  </a:rPr>
                  <a:t>Альтернатива обучения: а) и б)</a:t>
                </a:r>
                <a:r>
                  <a:rPr lang="ru-RU" sz="2400" b="1" dirty="0" smtClean="0"/>
                  <a:t> </a:t>
                </a:r>
              </a:p>
              <a:p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Связи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ɷ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, формирующие вектора</a:t>
                </a:r>
              </a:p>
              <a:p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M </a:t>
                </a:r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и</a:t>
                </a:r>
                <a:r>
                  <a:rPr lang="en-US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 L</a:t>
                </a:r>
                <a:r>
                  <a:rPr lang="ru-RU" sz="2000" dirty="0" smtClean="0">
                    <a:solidFill>
                      <a:schemeClr val="bg2">
                        <a:lumMod val="25000"/>
                      </a:schemeClr>
                    </a:solidFill>
                  </a:rPr>
                  <a:t> – одни и те же.</a:t>
                </a:r>
                <a:endParaRPr lang="ru-RU" sz="2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856" y="543943"/>
                <a:ext cx="5001690" cy="1101905"/>
              </a:xfrm>
              <a:prstGeom prst="rect">
                <a:avLst/>
              </a:prstGeom>
              <a:blipFill rotWithShape="1">
                <a:blip r:embed="rId5"/>
                <a:stretch>
                  <a:fillRect l="-1951" t="-4420" b="-82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/>
          <p:cNvSpPr/>
          <p:nvPr/>
        </p:nvSpPr>
        <p:spPr>
          <a:xfrm>
            <a:off x="387066" y="384823"/>
            <a:ext cx="37737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Двухслойная сеть</a:t>
            </a:r>
            <a:endParaRPr lang="ru-RU" sz="2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67544" y="116632"/>
            <a:ext cx="8208912" cy="42731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ru-RU" sz="1800" smtClean="0"/>
              <a:t>Табличное представление и интерполирование функций нейросетями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9820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57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8558" y="1196752"/>
                <a:ext cx="6848221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Адаптивные алгоритмы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для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𝑴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практически совпадают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8" y="1196752"/>
                <a:ext cx="6848221" cy="435568"/>
              </a:xfrm>
              <a:prstGeom prst="rect">
                <a:avLst/>
              </a:prstGeom>
              <a:blipFill rotWithShape="1">
                <a:blip r:embed="rId2"/>
                <a:stretch>
                  <a:fillRect l="-801" r="-89"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/>
          <p:cNvCxnSpPr/>
          <p:nvPr/>
        </p:nvCxnSpPr>
        <p:spPr>
          <a:xfrm flipV="1">
            <a:off x="1203785" y="3365883"/>
            <a:ext cx="1790875" cy="1008894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2983290" y="3375917"/>
            <a:ext cx="0" cy="13296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1192415" y="4384811"/>
            <a:ext cx="26174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V="1">
            <a:off x="1192415" y="2780927"/>
            <a:ext cx="0" cy="16038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1192415" y="4384811"/>
            <a:ext cx="1308716" cy="10692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94825" y="441615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ru-RU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1657458" y="519784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ru-RU" baseline="-25000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2501131" y="4384811"/>
            <a:ext cx="482159" cy="3207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1684271" y="4705588"/>
            <a:ext cx="12990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1192415" y="3035489"/>
            <a:ext cx="130871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2501131" y="3035489"/>
            <a:ext cx="482159" cy="3207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2501131" y="3071523"/>
            <a:ext cx="0" cy="13296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55584" y="3597475"/>
                <a:ext cx="413895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b="1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b="1" i="1">
                              <a:latin typeface="Cambria Math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84" y="3597475"/>
                <a:ext cx="413895" cy="4029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02934" y="265428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ru-RU" baseline="-25000" dirty="0" smtClean="0"/>
              <a:t>1</a:t>
            </a:r>
            <a:endParaRPr lang="ru-RU" baseline="-25000" dirty="0"/>
          </a:p>
        </p:txBody>
      </p:sp>
      <p:cxnSp>
        <p:nvCxnSpPr>
          <p:cNvPr id="15" name="Прямая со стрелкой 14"/>
          <p:cNvCxnSpPr/>
          <p:nvPr/>
        </p:nvCxnSpPr>
        <p:spPr>
          <a:xfrm flipV="1">
            <a:off x="1176772" y="3375918"/>
            <a:ext cx="363714" cy="10088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33848" y="3609160"/>
                <a:ext cx="538865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48" y="3609160"/>
                <a:ext cx="538865" cy="435568"/>
              </a:xfrm>
              <a:prstGeom prst="rect">
                <a:avLst/>
              </a:prstGeom>
              <a:blipFill rotWithShape="1"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Прямая соединительная линия 40"/>
          <p:cNvCxnSpPr/>
          <p:nvPr/>
        </p:nvCxnSpPr>
        <p:spPr>
          <a:xfrm>
            <a:off x="1540486" y="3375919"/>
            <a:ext cx="1454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1540486" y="3375919"/>
            <a:ext cx="1442805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818158" y="2980081"/>
                <a:ext cx="676724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ru-RU" b="1" i="1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58" y="2980081"/>
                <a:ext cx="676724" cy="435568"/>
              </a:xfrm>
              <a:prstGeom prst="rect">
                <a:avLst/>
              </a:prstGeom>
              <a:blipFill rotWithShape="1"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1129502" y="539102"/>
            <a:ext cx="69894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</a:t>
            </a:r>
            <a:r>
              <a:rPr 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выходного сигнала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4499992" y="1700808"/>
                <a:ext cx="4572000" cy="92050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𝜼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𝒀</m:t>
                            </m:r>
                          </m:e>
                        </m:acc>
                      </m:e>
                      <m:sup>
                        <m: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p>
                    </m:sSup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−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)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𝒕</m:t>
                    </m:r>
                  </m:oMath>
                </a14:m>
                <a:r>
                  <a:rPr lang="ru-RU" sz="2400" b="1" dirty="0">
                    <a:solidFill>
                      <a:schemeClr val="bg2">
                        <a:lumMod val="25000"/>
                      </a:schemeClr>
                    </a:solidFill>
                  </a:rPr>
                  <a:t>	</a:t>
                </a:r>
                <a:endParaRPr lang="ru-RU" sz="2400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US" sz="24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en-US" sz="2400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ru-RU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4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sz="24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</a:rPr>
                  <a:t>; </a:t>
                </a:r>
                <a:endParaRPr lang="ru-RU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700808"/>
                <a:ext cx="4572000" cy="920508"/>
              </a:xfrm>
              <a:prstGeom prst="rect">
                <a:avLst/>
              </a:prstGeom>
              <a:blipFill rotWithShape="1">
                <a:blip r:embed="rId6"/>
                <a:stretch>
                  <a:fillRect b="-139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56325" y="1839788"/>
                <a:ext cx="3457741" cy="549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𝜼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sz="2400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/>
                                </a:rPr>
                                <m:t>𝑴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/>
                            </a:rPr>
                            <m:t>𝒋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∆</m:t>
                      </m:r>
                      <m:r>
                        <a:rPr lang="en-US" sz="2400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ru-RU" sz="2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25" y="1839788"/>
                <a:ext cx="3457741" cy="54995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Группа 44"/>
          <p:cNvGrpSpPr/>
          <p:nvPr/>
        </p:nvGrpSpPr>
        <p:grpSpPr>
          <a:xfrm>
            <a:off x="4499992" y="2640862"/>
            <a:ext cx="2696683" cy="2799779"/>
            <a:chOff x="1176772" y="2654288"/>
            <a:chExt cx="2696683" cy="2799779"/>
          </a:xfrm>
        </p:grpSpPr>
        <p:grpSp>
          <p:nvGrpSpPr>
            <p:cNvPr id="48" name="Группа 47"/>
            <p:cNvGrpSpPr/>
            <p:nvPr/>
          </p:nvGrpSpPr>
          <p:grpSpPr>
            <a:xfrm>
              <a:off x="1192415" y="2654288"/>
              <a:ext cx="2681040" cy="2799779"/>
              <a:chOff x="3883980" y="3338645"/>
              <a:chExt cx="1401400" cy="1885484"/>
            </a:xfrm>
          </p:grpSpPr>
          <p:cxnSp>
            <p:nvCxnSpPr>
              <p:cNvPr id="55" name="Прямая со стрелкой 54"/>
              <p:cNvCxnSpPr/>
              <p:nvPr/>
            </p:nvCxnSpPr>
            <p:spPr>
              <a:xfrm flipV="1">
                <a:off x="3889923" y="3817862"/>
                <a:ext cx="936104" cy="679430"/>
              </a:xfrm>
              <a:prstGeom prst="straightConnector1">
                <a:avLst/>
              </a:prstGeom>
              <a:ln w="2222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Группа 55"/>
              <p:cNvGrpSpPr/>
              <p:nvPr/>
            </p:nvGrpSpPr>
            <p:grpSpPr>
              <a:xfrm>
                <a:off x="3883980" y="3338645"/>
                <a:ext cx="1401400" cy="1885484"/>
                <a:chOff x="1187624" y="967452"/>
                <a:chExt cx="1401400" cy="1885484"/>
              </a:xfrm>
            </p:grpSpPr>
            <p:cxnSp>
              <p:nvCxnSpPr>
                <p:cNvPr id="57" name="Прямая соединительная линия 56"/>
                <p:cNvCxnSpPr/>
                <p:nvPr/>
              </p:nvCxnSpPr>
              <p:spPr>
                <a:xfrm>
                  <a:off x="2123728" y="1453426"/>
                  <a:ext cx="0" cy="89545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Прямая со стрелкой 57"/>
                <p:cNvCxnSpPr/>
                <p:nvPr/>
              </p:nvCxnSpPr>
              <p:spPr>
                <a:xfrm>
                  <a:off x="1187624" y="2132856"/>
                  <a:ext cx="1368152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Прямая со стрелкой 58"/>
                <p:cNvCxnSpPr/>
                <p:nvPr/>
              </p:nvCxnSpPr>
              <p:spPr>
                <a:xfrm flipV="1">
                  <a:off x="1187624" y="1052736"/>
                  <a:ext cx="0" cy="108012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Прямая со стрелкой 59"/>
                <p:cNvCxnSpPr/>
                <p:nvPr/>
              </p:nvCxnSpPr>
              <p:spPr>
                <a:xfrm>
                  <a:off x="1187624" y="2132856"/>
                  <a:ext cx="684076" cy="72008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/>
                <p:cNvSpPr txBox="1"/>
                <p:nvPr/>
              </p:nvSpPr>
              <p:spPr>
                <a:xfrm>
                  <a:off x="2391111" y="2153966"/>
                  <a:ext cx="197913" cy="248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y</a:t>
                  </a:r>
                  <a:r>
                    <a:rPr lang="en-US" baseline="-25000" dirty="0" smtClean="0"/>
                    <a:t>2</a:t>
                  </a:r>
                  <a:endParaRPr lang="ru-RU" baseline="-25000" dirty="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853652" y="2556022"/>
                  <a:ext cx="197913" cy="248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y</a:t>
                  </a:r>
                  <a:r>
                    <a:rPr lang="en-US" baseline="-25000" dirty="0" smtClean="0"/>
                    <a:t>3</a:t>
                  </a:r>
                  <a:endParaRPr lang="ru-RU" baseline="-25000" dirty="0"/>
                </a:p>
              </p:txBody>
            </p:sp>
            <p:cxnSp>
              <p:nvCxnSpPr>
                <p:cNvPr id="63" name="Прямая соединительная линия 62"/>
                <p:cNvCxnSpPr/>
                <p:nvPr/>
              </p:nvCxnSpPr>
              <p:spPr>
                <a:xfrm>
                  <a:off x="1871700" y="2132856"/>
                  <a:ext cx="252028" cy="21602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Прямая соединительная линия 63"/>
                <p:cNvCxnSpPr/>
                <p:nvPr/>
              </p:nvCxnSpPr>
              <p:spPr>
                <a:xfrm flipH="1">
                  <a:off x="1444721" y="2348880"/>
                  <a:ext cx="679007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Прямая соединительная линия 64"/>
                <p:cNvCxnSpPr/>
                <p:nvPr/>
              </p:nvCxnSpPr>
              <p:spPr>
                <a:xfrm flipH="1">
                  <a:off x="1187624" y="1224168"/>
                  <a:ext cx="684076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Прямая соединительная линия 65"/>
                <p:cNvCxnSpPr/>
                <p:nvPr/>
              </p:nvCxnSpPr>
              <p:spPr>
                <a:xfrm>
                  <a:off x="1871700" y="1224168"/>
                  <a:ext cx="252028" cy="21602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Прямая соединительная линия 66"/>
                <p:cNvCxnSpPr/>
                <p:nvPr/>
              </p:nvCxnSpPr>
              <p:spPr>
                <a:xfrm>
                  <a:off x="1871700" y="1248435"/>
                  <a:ext cx="0" cy="89545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1900163" y="1602632"/>
                      <a:ext cx="270777" cy="2713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ru-RU" b="1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ru-RU" b="1" i="1">
                                        <a:latin typeface="Cambria Math"/>
                                      </a:rPr>
                                      <m:t>𝒀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ru-RU" b="1" i="1">
                                    <a:latin typeface="Cambria Math"/>
                                  </a:rPr>
                                  <m:t>𝒅</m:t>
                                </m:r>
                              </m:sup>
                            </m:sSup>
                          </m:oMath>
                        </m:oMathPara>
                      </a14:m>
                      <a:endParaRPr lang="ru-RU" dirty="0"/>
                    </a:p>
                  </p:txBody>
                </p:sp>
              </mc:Choice>
              <mc:Fallback xmlns="">
                <p:sp>
                  <p:nvSpPr>
                    <p:cNvPr id="68" name="TextBox 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0163" y="1602632"/>
                      <a:ext cx="270777" cy="271350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9" name="TextBox 68"/>
                <p:cNvSpPr txBox="1"/>
                <p:nvPr/>
              </p:nvSpPr>
              <p:spPr>
                <a:xfrm>
                  <a:off x="1245393" y="967452"/>
                  <a:ext cx="197913" cy="2487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y</a:t>
                  </a:r>
                  <a:r>
                    <a:rPr lang="ru-RU" baseline="-25000" dirty="0" smtClean="0"/>
                    <a:t>1</a:t>
                  </a:r>
                  <a:endParaRPr lang="ru-RU" baseline="-25000" dirty="0"/>
                </a:p>
              </p:txBody>
            </p:sp>
          </p:grpSp>
        </p:grpSp>
        <p:cxnSp>
          <p:nvCxnSpPr>
            <p:cNvPr id="49" name="Прямая со стрелкой 48"/>
            <p:cNvCxnSpPr/>
            <p:nvPr/>
          </p:nvCxnSpPr>
          <p:spPr>
            <a:xfrm flipV="1">
              <a:off x="1176772" y="3375918"/>
              <a:ext cx="363714" cy="10088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391316" y="3490860"/>
                  <a:ext cx="830612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b="1" i="1">
                                <a:latin typeface="Cambria Math"/>
                              </a:rPr>
                              <m:t>𝑿</m:t>
                            </m:r>
                          </m:e>
                        </m:acc>
                        <m:r>
                          <a:rPr lang="en-US" b="1" i="1">
                            <a:latin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ru-RU" b="1" i="1">
                                    <a:latin typeface="Cambria Math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316" y="3490860"/>
                  <a:ext cx="830612" cy="40293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Прямая соединительная линия 51"/>
            <p:cNvCxnSpPr/>
            <p:nvPr/>
          </p:nvCxnSpPr>
          <p:spPr>
            <a:xfrm>
              <a:off x="1540486" y="3375919"/>
              <a:ext cx="14541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 стрелкой 52"/>
            <p:cNvCxnSpPr/>
            <p:nvPr/>
          </p:nvCxnSpPr>
          <p:spPr>
            <a:xfrm>
              <a:off x="1540486" y="3375919"/>
              <a:ext cx="1442805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1818158" y="2980081"/>
                  <a:ext cx="593368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ru-RU" b="1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b="1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ru-RU" b="1" i="1">
                                    <a:latin typeface="Cambria Math"/>
                                  </a:rPr>
                                  <m:t>𝑳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158" y="2980081"/>
                  <a:ext cx="593368" cy="4029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Прямая со стрелкой 69"/>
          <p:cNvCxnSpPr/>
          <p:nvPr/>
        </p:nvCxnSpPr>
        <p:spPr>
          <a:xfrm>
            <a:off x="1192415" y="4384811"/>
            <a:ext cx="410865" cy="1135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01131" y="518441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ru-RU" baseline="-25000" dirty="0"/>
          </a:p>
        </p:txBody>
      </p:sp>
      <p:cxnSp>
        <p:nvCxnSpPr>
          <p:cNvPr id="74" name="Прямая соединительная линия 73"/>
          <p:cNvCxnSpPr/>
          <p:nvPr/>
        </p:nvCxnSpPr>
        <p:spPr>
          <a:xfrm>
            <a:off x="2501131" y="4387768"/>
            <a:ext cx="261400" cy="81204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2983290" y="4648397"/>
            <a:ext cx="270666" cy="9187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2771797" y="5199814"/>
            <a:ext cx="482159" cy="3207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flipH="1">
            <a:off x="1492249" y="5195179"/>
            <a:ext cx="12990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89955" y="5661248"/>
                <a:ext cx="7829323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Адаптивный алгоритм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для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ru-RU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/>
                              </a:rPr>
                              <m:t>𝑳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ru-RU" dirty="0" smtClean="0">
                    <a:solidFill>
                      <a:schemeClr val="bg2">
                        <a:lumMod val="25000"/>
                      </a:schemeClr>
                    </a:solidFill>
                  </a:rPr>
                  <a:t> полностью совпадает с </a:t>
                </a:r>
                <a:r>
                  <a:rPr lang="en-US" dirty="0" smtClean="0">
                    <a:solidFill>
                      <a:schemeClr val="bg2">
                        <a:lumMod val="25000"/>
                      </a:schemeClr>
                    </a:solidFill>
                  </a:rPr>
                  <a:t>backpropagation</a:t>
                </a:r>
                <a:endParaRPr lang="ru-RU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5" y="5661248"/>
                <a:ext cx="7829323" cy="402931"/>
              </a:xfrm>
              <a:prstGeom prst="rect">
                <a:avLst/>
              </a:prstGeom>
              <a:blipFill rotWithShape="1">
                <a:blip r:embed="rId11"/>
                <a:stretch>
                  <a:fillRect l="-623" b="-22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61" y="620842"/>
            <a:ext cx="1908203" cy="21600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5776" y="249324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548680"/>
            <a:ext cx="70663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Общие представления</a:t>
            </a:r>
            <a:endParaRPr lang="ru-RU" sz="4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1196752"/>
            <a:ext cx="86821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Представления о работе мозга у каждого свои.</a:t>
            </a:r>
          </a:p>
          <a:p>
            <a:r>
              <a:rPr lang="ru-RU" sz="2000" dirty="0" smtClean="0"/>
              <a:t>Основной вопрос философии – о первичности материи</a:t>
            </a:r>
          </a:p>
          <a:p>
            <a:r>
              <a:rPr lang="ru-RU" sz="2000" dirty="0" smtClean="0"/>
              <a:t>или сознания – тоже связан с работой мозга, каждый </a:t>
            </a:r>
          </a:p>
          <a:p>
            <a:r>
              <a:rPr lang="ru-RU" sz="2000" dirty="0" smtClean="0"/>
              <a:t>решает этот вопрос для себя на основе своей веры.</a:t>
            </a:r>
          </a:p>
          <a:p>
            <a:r>
              <a:rPr lang="ru-RU" sz="2000" dirty="0" smtClean="0"/>
              <a:t>Верить можно либо в возможность или невозможность</a:t>
            </a:r>
          </a:p>
          <a:p>
            <a:r>
              <a:rPr lang="ru-RU" sz="2000" dirty="0" smtClean="0"/>
              <a:t> создания модели мозга. Но есть и много промежуточных вариантов.</a:t>
            </a:r>
          </a:p>
          <a:p>
            <a:r>
              <a:rPr lang="ru-RU" sz="2000" dirty="0"/>
              <a:t>В </a:t>
            </a:r>
            <a:r>
              <a:rPr lang="ru-RU" sz="2000" dirty="0" smtClean="0"/>
              <a:t>1791 г. </a:t>
            </a:r>
            <a:r>
              <a:rPr lang="vi-VN" sz="2000" dirty="0" smtClean="0"/>
              <a:t>Луи́джи </a:t>
            </a:r>
            <a:r>
              <a:rPr lang="vi-VN" sz="2000" dirty="0"/>
              <a:t>Гальва́ни</a:t>
            </a:r>
            <a:r>
              <a:rPr lang="ru-RU" sz="2000" dirty="0"/>
              <a:t> описал способность мёртвого препарата проявлять жизненные сокращения под влиянием </a:t>
            </a:r>
            <a:r>
              <a:rPr lang="ru-RU" sz="2000" dirty="0" smtClean="0"/>
              <a:t>электричества. </a:t>
            </a:r>
          </a:p>
          <a:p>
            <a:r>
              <a:rPr lang="ru-RU" sz="2000" dirty="0" smtClean="0"/>
              <a:t>В дальнейшем была показана электрическая природа нервной деятельности. Эта электрическая активность основывается на тонких биохимических процессах, что даёт повод говорить о более сложной природе нейрофизиологических процессов. Привлекают ДНК, белки-</a:t>
            </a:r>
            <a:r>
              <a:rPr lang="ru-RU" sz="2000" dirty="0" err="1" smtClean="0"/>
              <a:t>тубулины</a:t>
            </a:r>
            <a:r>
              <a:rPr lang="ru-RU" sz="2000" dirty="0" smtClean="0"/>
              <a:t>, торсионные поля, тёмную материю и пр. </a:t>
            </a:r>
          </a:p>
          <a:p>
            <a:r>
              <a:rPr lang="ru-RU" sz="2000" dirty="0" smtClean="0"/>
              <a:t>Поскольку не показано, как влияют эти факторы на электрическую активность нейронов, сам факт их привлечения говорит об отсутствии веры в возможность создания действующей модели мозга.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962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59</a:t>
            </a:fld>
            <a:endParaRPr lang="ru-RU"/>
          </a:p>
        </p:txBody>
      </p:sp>
      <p:pic>
        <p:nvPicPr>
          <p:cNvPr id="1026" name="Picture 2" descr="http://cdn.inquisitr.com/wp-content/uploads/2012/07/Russian-Immortality-project-aims-to-transplant-human-mind-into-robot-body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58681"/>
            <a:ext cx="4536504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&amp;Kcy;&amp;acy;&amp;rcy;&amp;tcy;&amp;icy;&amp;ncy;&amp;kcy;&amp;icy; &amp;pcy;&amp;ocy; &amp;zcy;&amp;acy;&amp;pcy;&amp;rcy;&amp;ocy;&amp;scy;&amp;ucy; human brain project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&amp;Kcy;&amp;acy;&amp;rcy;&amp;tcy;&amp;icy;&amp;ncy;&amp;kcy;&amp;icy; &amp;pcy;&amp;ocy; &amp;zcy;&amp;acy;&amp;pcy;&amp;rcy;&amp;ocy;&amp;scy;&amp;ucy; human brain project new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&amp;Kcy;&amp;acy;&amp;rcy;&amp;tcy;&amp;icy;&amp;ncy;&amp;kcy;&amp;icy; &amp;pcy;&amp;ocy; &amp;zcy;&amp;acy;&amp;pcy;&amp;rcy;&amp;ocy;&amp;scy;&amp;ucy; human brain project new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0" descr="&amp;Kcy;&amp;acy;&amp;rcy;&amp;tcy;&amp;icy;&amp;ncy;&amp;kcy;&amp;icy; &amp;pcy;&amp;ocy; &amp;zcy;&amp;acy;&amp;pcy;&amp;rcy;&amp;ocy;&amp;scy;&amp;ucy; human brain project new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2" name="Группа 11"/>
          <p:cNvGrpSpPr/>
          <p:nvPr/>
        </p:nvGrpSpPr>
        <p:grpSpPr>
          <a:xfrm>
            <a:off x="634993" y="159602"/>
            <a:ext cx="2971800" cy="3664249"/>
            <a:chOff x="634993" y="496559"/>
            <a:chExt cx="2971800" cy="3664249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93" y="496559"/>
              <a:ext cx="2971800" cy="1533525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93" y="2030083"/>
              <a:ext cx="2971800" cy="2130725"/>
            </a:xfrm>
            <a:prstGeom prst="rect">
              <a:avLst/>
            </a:prstGeom>
          </p:spPr>
        </p:pic>
      </p:grpSp>
      <p:sp>
        <p:nvSpPr>
          <p:cNvPr id="14" name="AutoShape 14" descr="&amp;Kcy;&amp;acy;&amp;rcy;&amp;tcy;&amp;icy;&amp;ncy;&amp;kcy;&amp;icy; &amp;pcy;&amp;ocy; &amp;zcy;&amp;acy;&amp;pcy;&amp;rcy;&amp;ocy;&amp;scy;&amp;ucy; Brain Research through Advancing Innovative Neurotechnologie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AutoShape 16" descr="&amp;Kcy;&amp;acy;&amp;rcy;&amp;tcy;&amp;icy;&amp;ncy;&amp;kcy;&amp;icy; &amp;pcy;&amp;ocy; &amp;zcy;&amp;acy;&amp;pcy;&amp;rcy;&amp;ocy;&amp;scy;&amp;ucy; Brain Research through Advancing Innovative Neurotechnologies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2" name="Picture 18" descr="http://www.stanford.edu/group/neurostudents/cgi-bin/wordpress/wp-content/uploads/2013/04/BRAIN-Initiative-Infographic-Cov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890001"/>
            <a:ext cx="4524375" cy="26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images.myshared.ru/476393/slide_1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07" y="3933056"/>
            <a:ext cx="4281184" cy="32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15708" y="476672"/>
            <a:ext cx="73420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Универсальный аппроксиматор</a:t>
            </a:r>
            <a:endParaRPr lang="ru-RU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23509" y="1160970"/>
            <a:ext cx="878497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/>
          <p:cNvSpPr/>
          <p:nvPr/>
        </p:nvSpPr>
        <p:spPr>
          <a:xfrm>
            <a:off x="79493" y="1736350"/>
            <a:ext cx="2047904" cy="648072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92563"/>
                </a:solidFill>
              </a:rPr>
              <a:t>Аппроксимация</a:t>
            </a:r>
            <a:br>
              <a:rPr lang="ru-RU" dirty="0">
                <a:solidFill>
                  <a:srgbClr val="092563"/>
                </a:solidFill>
              </a:rPr>
            </a:br>
            <a:r>
              <a:rPr lang="ru-RU" dirty="0" smtClean="0">
                <a:solidFill>
                  <a:srgbClr val="092563"/>
                </a:solidFill>
              </a:rPr>
              <a:t>функций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273030" y="2172686"/>
            <a:ext cx="1376774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FF0000"/>
                </a:solidFill>
              </a:rPr>
              <a:t>Табличная</a:t>
            </a: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273030" y="1586171"/>
            <a:ext cx="1376774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err="1" smtClean="0">
                <a:solidFill>
                  <a:srgbClr val="092563"/>
                </a:solidFill>
              </a:rPr>
              <a:t>Аналити-ческая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895917" y="2172686"/>
            <a:ext cx="1672552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rgbClr val="FF0000"/>
                </a:solidFill>
              </a:rPr>
              <a:t>Нерегулярная решётка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3895917" y="1586171"/>
            <a:ext cx="1672552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Регулярная </a:t>
            </a:r>
            <a:r>
              <a:rPr lang="ru-RU" sz="1600" dirty="0">
                <a:solidFill>
                  <a:srgbClr val="092563"/>
                </a:solidFill>
              </a:rPr>
              <a:t>решётка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5768125" y="2168398"/>
            <a:ext cx="1563863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FF0000"/>
                </a:solidFill>
              </a:rPr>
              <a:t>Формальные нейроны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5768125" y="1581883"/>
            <a:ext cx="1563863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Другие?!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7567512" y="2168398"/>
            <a:ext cx="1440973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FF0000"/>
                </a:solidFill>
              </a:rPr>
              <a:t>Раздельное</a:t>
            </a:r>
            <a:endParaRPr lang="ru-RU" sz="1600" dirty="0">
              <a:solidFill>
                <a:srgbClr val="FF0000"/>
              </a:solidFill>
            </a:endParaRPr>
          </a:p>
        </p:txBody>
      </p:sp>
      <p:sp>
        <p:nvSpPr>
          <p:cNvPr id="27" name="Скругленный прямоугольник 26"/>
          <p:cNvSpPr/>
          <p:nvPr/>
        </p:nvSpPr>
        <p:spPr>
          <a:xfrm>
            <a:off x="7567512" y="1581883"/>
            <a:ext cx="1440973" cy="504056"/>
          </a:xfrm>
          <a:prstGeom prst="roundRect">
            <a:avLst>
              <a:gd name="adj" fmla="val 49480"/>
            </a:avLst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Параллель-</a:t>
            </a:r>
            <a:r>
              <a:rPr lang="ru-RU" sz="1600" dirty="0" err="1" smtClean="0">
                <a:solidFill>
                  <a:srgbClr val="092563"/>
                </a:solidFill>
              </a:rPr>
              <a:t>ное</a:t>
            </a:r>
            <a:endParaRPr lang="ru-RU" sz="1600" dirty="0">
              <a:solidFill>
                <a:srgbClr val="092563"/>
              </a:solidFill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V="1">
            <a:off x="223509" y="1160970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2127397" y="1160970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flipV="1">
            <a:off x="3751901" y="1160970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5630144" y="1171361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7425128" y="1171361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V="1">
            <a:off x="8997568" y="1171361"/>
            <a:ext cx="0" cy="28734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203706" y="3031810"/>
            <a:ext cx="878497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flipV="1">
            <a:off x="192789" y="3031810"/>
            <a:ext cx="10917" cy="115349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flipV="1">
            <a:off x="2107594" y="3031810"/>
            <a:ext cx="0" cy="115349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flipV="1">
            <a:off x="3732098" y="3031810"/>
            <a:ext cx="0" cy="115349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 flipV="1">
            <a:off x="5604307" y="3012316"/>
            <a:ext cx="10916" cy="11729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7405326" y="3042202"/>
            <a:ext cx="5458" cy="11332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flipH="1" flipV="1">
            <a:off x="8977766" y="3042202"/>
            <a:ext cx="19802" cy="1133256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223509" y="1458709"/>
            <a:ext cx="878497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V="1">
            <a:off x="192789" y="4165611"/>
            <a:ext cx="8804779" cy="1969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210371" y="3608558"/>
            <a:ext cx="878497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67544" y="113036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92563"/>
                </a:solidFill>
              </a:rPr>
              <a:t>Задачи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39752" y="1130369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Описание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827785" y="111997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Представление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91270" y="1119978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Обработка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90569" y="111997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Обучение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35040" y="3140713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Проблемы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43773" y="3717461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092563"/>
                </a:solidFill>
              </a:rPr>
              <a:t>Пути решения</a:t>
            </a:r>
            <a:endParaRPr lang="ru-RU" dirty="0">
              <a:solidFill>
                <a:srgbClr val="092563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345099" y="3034174"/>
            <a:ext cx="1119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Точность 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описания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095898" y="3611613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От идеального 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- к реальному 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888941" y="3043449"/>
            <a:ext cx="1616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Сложность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представления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38322" y="3713448"/>
            <a:ext cx="158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От О(2</a:t>
            </a:r>
            <a:r>
              <a:rPr lang="en-US" sz="1600" baseline="30000" dirty="0" smtClean="0">
                <a:solidFill>
                  <a:srgbClr val="092563"/>
                </a:solidFill>
              </a:rPr>
              <a:t>n</a:t>
            </a:r>
            <a:r>
              <a:rPr lang="ru-RU" sz="1600" dirty="0" smtClean="0">
                <a:solidFill>
                  <a:srgbClr val="092563"/>
                </a:solidFill>
              </a:rPr>
              <a:t>) к</a:t>
            </a:r>
            <a:r>
              <a:rPr lang="en-US" sz="1600" dirty="0" smtClean="0">
                <a:solidFill>
                  <a:srgbClr val="092563"/>
                </a:solidFill>
              </a:rPr>
              <a:t> </a:t>
            </a:r>
            <a:r>
              <a:rPr lang="ru-RU" sz="1600" dirty="0" smtClean="0">
                <a:solidFill>
                  <a:srgbClr val="092563"/>
                </a:solidFill>
              </a:rPr>
              <a:t>О(</a:t>
            </a:r>
            <a:r>
              <a:rPr lang="en-US" sz="1600" dirty="0" smtClean="0">
                <a:solidFill>
                  <a:srgbClr val="092563"/>
                </a:solidFill>
              </a:rPr>
              <a:t>n</a:t>
            </a:r>
            <a:r>
              <a:rPr lang="ru-RU" sz="1600" dirty="0" smtClean="0">
                <a:solidFill>
                  <a:srgbClr val="092563"/>
                </a:solidFill>
              </a:rPr>
              <a:t>)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852728" y="3028979"/>
            <a:ext cx="136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Обработка и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сравнения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88" name="Прямоугольник 87"/>
          <p:cNvSpPr/>
          <p:nvPr/>
        </p:nvSpPr>
        <p:spPr>
          <a:xfrm>
            <a:off x="5604306" y="3611613"/>
            <a:ext cx="18119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 smtClean="0">
                <a:solidFill>
                  <a:srgbClr val="092563"/>
                </a:solidFill>
              </a:rPr>
              <a:t>Параллельная обработка,</a:t>
            </a:r>
            <a:r>
              <a:rPr lang="ru-RU" sz="1000" dirty="0">
                <a:solidFill>
                  <a:srgbClr val="092563"/>
                </a:solidFill>
              </a:rPr>
              <a:t/>
            </a:r>
            <a:br>
              <a:rPr lang="ru-RU" sz="1000" dirty="0">
                <a:solidFill>
                  <a:srgbClr val="092563"/>
                </a:solidFill>
              </a:rPr>
            </a:br>
            <a:r>
              <a:rPr lang="ru-RU" sz="1000" dirty="0" smtClean="0">
                <a:solidFill>
                  <a:srgbClr val="092563"/>
                </a:solidFill>
              </a:rPr>
              <a:t>логарифмическое (от </a:t>
            </a:r>
            <a:r>
              <a:rPr lang="en-US" sz="1000" dirty="0" smtClean="0">
                <a:solidFill>
                  <a:srgbClr val="092563"/>
                </a:solidFill>
              </a:rPr>
              <a:t>N)</a:t>
            </a:r>
            <a:r>
              <a:rPr lang="ru-RU" sz="1000" dirty="0" smtClean="0">
                <a:solidFill>
                  <a:srgbClr val="092563"/>
                </a:solidFill>
              </a:rPr>
              <a:t> количество сравнений</a:t>
            </a:r>
            <a:endParaRPr lang="ru-RU" sz="1000" dirty="0">
              <a:solidFill>
                <a:srgbClr val="092563"/>
              </a:solidFill>
            </a:endParaRPr>
          </a:p>
        </p:txBody>
      </p:sp>
      <p:sp>
        <p:nvSpPr>
          <p:cNvPr id="89" name="Прямоугольник 88"/>
          <p:cNvSpPr/>
          <p:nvPr/>
        </p:nvSpPr>
        <p:spPr>
          <a:xfrm>
            <a:off x="7394409" y="3042201"/>
            <a:ext cx="158335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000" dirty="0" smtClean="0">
                <a:solidFill>
                  <a:srgbClr val="092563"/>
                </a:solidFill>
              </a:rPr>
              <a:t>Противоречие между скорость, точностью и взаимным влиянием</a:t>
            </a:r>
            <a:endParaRPr lang="ru-RU" sz="1000" dirty="0">
              <a:solidFill>
                <a:srgbClr val="092563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08745" y="3613754"/>
            <a:ext cx="1364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smtClean="0">
                <a:solidFill>
                  <a:srgbClr val="092563"/>
                </a:solidFill>
              </a:rPr>
              <a:t>Обработка и</a:t>
            </a:r>
            <a:br>
              <a:rPr lang="ru-RU" sz="1600" dirty="0" smtClean="0">
                <a:solidFill>
                  <a:srgbClr val="092563"/>
                </a:solidFill>
              </a:rPr>
            </a:br>
            <a:r>
              <a:rPr lang="ru-RU" sz="1600" dirty="0" smtClean="0">
                <a:solidFill>
                  <a:srgbClr val="092563"/>
                </a:solidFill>
              </a:rPr>
              <a:t>сравнения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92" name="Стрелка вправо 91"/>
          <p:cNvSpPr/>
          <p:nvPr/>
        </p:nvSpPr>
        <p:spPr>
          <a:xfrm rot="20756259">
            <a:off x="2110022" y="1798394"/>
            <a:ext cx="22567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4" name="Стрелка вправо 93"/>
          <p:cNvSpPr/>
          <p:nvPr/>
        </p:nvSpPr>
        <p:spPr>
          <a:xfrm>
            <a:off x="3651823" y="2318644"/>
            <a:ext cx="28650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5" name="Стрелка вправо 94"/>
          <p:cNvSpPr/>
          <p:nvPr/>
        </p:nvSpPr>
        <p:spPr>
          <a:xfrm rot="19532244">
            <a:off x="3532176" y="2021099"/>
            <a:ext cx="498496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6" name="Стрелка вправо 95"/>
          <p:cNvSpPr/>
          <p:nvPr/>
        </p:nvSpPr>
        <p:spPr>
          <a:xfrm rot="1784653">
            <a:off x="2062392" y="2138885"/>
            <a:ext cx="264992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7" name="Стрелка вправо 96"/>
          <p:cNvSpPr/>
          <p:nvPr/>
        </p:nvSpPr>
        <p:spPr>
          <a:xfrm>
            <a:off x="5566228" y="2318643"/>
            <a:ext cx="28650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8" name="Стрелка вправо 97"/>
          <p:cNvSpPr/>
          <p:nvPr/>
        </p:nvSpPr>
        <p:spPr>
          <a:xfrm>
            <a:off x="7331988" y="2318643"/>
            <a:ext cx="28650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99" name="Стрелка вправо 98"/>
          <p:cNvSpPr/>
          <p:nvPr/>
        </p:nvSpPr>
        <p:spPr>
          <a:xfrm rot="19532244">
            <a:off x="5463447" y="2014150"/>
            <a:ext cx="461830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00" name="Стрелка вправо 99"/>
          <p:cNvSpPr/>
          <p:nvPr/>
        </p:nvSpPr>
        <p:spPr>
          <a:xfrm rot="19532244">
            <a:off x="7227005" y="2003776"/>
            <a:ext cx="498496" cy="262653"/>
          </a:xfrm>
          <a:prstGeom prst="rightArrow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92563"/>
              </a:solidFill>
            </a:endParaRPr>
          </a:p>
        </p:txBody>
      </p:sp>
      <p:sp>
        <p:nvSpPr>
          <p:cNvPr id="101" name="Овал 100"/>
          <p:cNvSpPr/>
          <p:nvPr/>
        </p:nvSpPr>
        <p:spPr>
          <a:xfrm>
            <a:off x="627676" y="428433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4" name="Овал 103"/>
          <p:cNvSpPr/>
          <p:nvPr/>
        </p:nvSpPr>
        <p:spPr>
          <a:xfrm>
            <a:off x="628843" y="4788390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5" name="Овал 104"/>
          <p:cNvSpPr/>
          <p:nvPr/>
        </p:nvSpPr>
        <p:spPr>
          <a:xfrm>
            <a:off x="627676" y="5271411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6" name="Овал 105"/>
          <p:cNvSpPr/>
          <p:nvPr/>
        </p:nvSpPr>
        <p:spPr>
          <a:xfrm>
            <a:off x="627676" y="572449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15708" y="4279502"/>
            <a:ext cx="36647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092563"/>
                </a:solidFill>
              </a:rPr>
              <a:t>Проклятие </a:t>
            </a:r>
            <a:r>
              <a:rPr lang="ru-RU" sz="1600" dirty="0" smtClean="0">
                <a:solidFill>
                  <a:srgbClr val="092563"/>
                </a:solidFill>
              </a:rPr>
              <a:t>размерности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Сглаживание и линеаризация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Существенные координаты/метрика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Скорость обучения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3960" y="4279502"/>
            <a:ext cx="29690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092563"/>
                </a:solidFill>
              </a:rPr>
              <a:t>Число точек интерполяции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Функции выигрыша/ошибки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Законы обучения</a:t>
            </a:r>
          </a:p>
          <a:p>
            <a:endParaRPr lang="ru-RU" sz="1600" dirty="0">
              <a:solidFill>
                <a:srgbClr val="092563"/>
              </a:solidFill>
            </a:endParaRPr>
          </a:p>
          <a:p>
            <a:r>
              <a:rPr lang="ru-RU" sz="1600" dirty="0" smtClean="0">
                <a:solidFill>
                  <a:srgbClr val="092563"/>
                </a:solidFill>
              </a:rPr>
              <a:t>Терминологические вопросы</a:t>
            </a:r>
            <a:endParaRPr lang="ru-RU" sz="1600" dirty="0">
              <a:solidFill>
                <a:srgbClr val="092563"/>
              </a:solidFill>
            </a:endParaRPr>
          </a:p>
        </p:txBody>
      </p:sp>
      <p:sp>
        <p:nvSpPr>
          <p:cNvPr id="110" name="Овал 109"/>
          <p:cNvSpPr/>
          <p:nvPr/>
        </p:nvSpPr>
        <p:spPr>
          <a:xfrm>
            <a:off x="3260009" y="270704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1" name="Овал 110"/>
          <p:cNvSpPr/>
          <p:nvPr/>
        </p:nvSpPr>
        <p:spPr>
          <a:xfrm>
            <a:off x="5127095" y="4788390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2" name="Овал 111"/>
          <p:cNvSpPr/>
          <p:nvPr/>
        </p:nvSpPr>
        <p:spPr>
          <a:xfrm>
            <a:off x="5125928" y="5271411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7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3" name="Овал 112"/>
          <p:cNvSpPr/>
          <p:nvPr/>
        </p:nvSpPr>
        <p:spPr>
          <a:xfrm>
            <a:off x="5125928" y="572449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8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4" name="Овал 113"/>
          <p:cNvSpPr/>
          <p:nvPr/>
        </p:nvSpPr>
        <p:spPr>
          <a:xfrm>
            <a:off x="2406820" y="2700272"/>
            <a:ext cx="297139" cy="294806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5" name="Овал 114"/>
          <p:cNvSpPr/>
          <p:nvPr/>
        </p:nvSpPr>
        <p:spPr>
          <a:xfrm>
            <a:off x="2703960" y="270123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6" name="Овал 115"/>
          <p:cNvSpPr/>
          <p:nvPr/>
        </p:nvSpPr>
        <p:spPr>
          <a:xfrm>
            <a:off x="2982885" y="270318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7" name="Овал 116"/>
          <p:cNvSpPr/>
          <p:nvPr/>
        </p:nvSpPr>
        <p:spPr>
          <a:xfrm>
            <a:off x="5113618" y="428433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8" name="Овал 117"/>
          <p:cNvSpPr/>
          <p:nvPr/>
        </p:nvSpPr>
        <p:spPr>
          <a:xfrm>
            <a:off x="5852728" y="270704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8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9" name="Овал 118"/>
          <p:cNvSpPr/>
          <p:nvPr/>
        </p:nvSpPr>
        <p:spPr>
          <a:xfrm>
            <a:off x="2108027" y="270027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0" name="Овал 119"/>
          <p:cNvSpPr/>
          <p:nvPr/>
        </p:nvSpPr>
        <p:spPr>
          <a:xfrm>
            <a:off x="5142795" y="270704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1" name="Овал 120"/>
          <p:cNvSpPr/>
          <p:nvPr/>
        </p:nvSpPr>
        <p:spPr>
          <a:xfrm>
            <a:off x="4289606" y="2700272"/>
            <a:ext cx="297139" cy="294806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2" name="Овал 121"/>
          <p:cNvSpPr/>
          <p:nvPr/>
        </p:nvSpPr>
        <p:spPr>
          <a:xfrm>
            <a:off x="4586746" y="270123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3" name="Овал 122"/>
          <p:cNvSpPr/>
          <p:nvPr/>
        </p:nvSpPr>
        <p:spPr>
          <a:xfrm>
            <a:off x="4865671" y="270318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4" name="Овал 123"/>
          <p:cNvSpPr/>
          <p:nvPr/>
        </p:nvSpPr>
        <p:spPr>
          <a:xfrm>
            <a:off x="3990813" y="270027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5" name="Овал 124"/>
          <p:cNvSpPr/>
          <p:nvPr/>
        </p:nvSpPr>
        <p:spPr>
          <a:xfrm>
            <a:off x="8174538" y="270704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6" name="Овал 125"/>
          <p:cNvSpPr/>
          <p:nvPr/>
        </p:nvSpPr>
        <p:spPr>
          <a:xfrm>
            <a:off x="7321349" y="2700272"/>
            <a:ext cx="297139" cy="294806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7" name="Овал 126"/>
          <p:cNvSpPr/>
          <p:nvPr/>
        </p:nvSpPr>
        <p:spPr>
          <a:xfrm>
            <a:off x="7618489" y="2701232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3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28" name="Овал 127"/>
          <p:cNvSpPr/>
          <p:nvPr/>
        </p:nvSpPr>
        <p:spPr>
          <a:xfrm>
            <a:off x="7897414" y="2703184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4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0" name="Овал 129"/>
          <p:cNvSpPr/>
          <p:nvPr/>
        </p:nvSpPr>
        <p:spPr>
          <a:xfrm>
            <a:off x="8471730" y="2704739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6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1" name="Овал 130"/>
          <p:cNvSpPr/>
          <p:nvPr/>
        </p:nvSpPr>
        <p:spPr>
          <a:xfrm>
            <a:off x="8759762" y="2707046"/>
            <a:ext cx="288032" cy="288032"/>
          </a:xfrm>
          <a:prstGeom prst="ellipse">
            <a:avLst/>
          </a:prstGeom>
          <a:gradFill flip="none" rotWithShape="1">
            <a:gsLst>
              <a:gs pos="7000">
                <a:schemeClr val="bg2">
                  <a:lumMod val="91000"/>
                  <a:lumOff val="9000"/>
                </a:schemeClr>
              </a:gs>
              <a:gs pos="39000">
                <a:schemeClr val="accent1">
                  <a:tint val="44500"/>
                  <a:satMod val="160000"/>
                </a:schemeClr>
              </a:gs>
              <a:gs pos="96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7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60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4506" y="692696"/>
            <a:ext cx="86950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обработка информации в нейронных сетях</a:t>
            </a:r>
            <a:endParaRPr lang="ru-RU" sz="2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189" y="1215916"/>
            <a:ext cx="881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Отработку функционирования нейронных сетей следует производить на простых задачах, но отрабатывать надо перспективные идеи. </a:t>
            </a:r>
            <a:endParaRPr lang="ru-RU" sz="2000" dirty="0"/>
          </a:p>
        </p:txBody>
      </p:sp>
      <p:pic>
        <p:nvPicPr>
          <p:cNvPr id="9" name="Рисунок 8" descr="C:\Users\Igor'\Documents\Work\Publication\2016\ISNN\pic1_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83433"/>
            <a:ext cx="4998541" cy="4081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32189" y="1844824"/>
            <a:ext cx="33757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Элементарная теория, излагаемая </a:t>
            </a:r>
            <a:r>
              <a:rPr lang="ru-RU" dirty="0" smtClean="0"/>
              <a:t>в докладе,  </a:t>
            </a:r>
            <a:r>
              <a:rPr lang="ru-RU" dirty="0" smtClean="0"/>
              <a:t>проверяется на двухзвенном манипуляторе с  пневматическим приводом. </a:t>
            </a:r>
            <a:r>
              <a:rPr lang="ru-RU" b="1" dirty="0" smtClean="0"/>
              <a:t>Трение в цилиндрах, влияние упругости шлангов, нестабильность угловых датчиков </a:t>
            </a:r>
            <a:r>
              <a:rPr lang="ru-RU" dirty="0" smtClean="0"/>
              <a:t>– все эти параметры плохо поддаются учёту при расчётах программ  управления манипулятором. Самообучение нейронной сети позволяет приспособить программу управления к этим, изменяющимся во времени параметрам.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5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Прямая соединительная линия 110"/>
          <p:cNvCxnSpPr/>
          <p:nvPr/>
        </p:nvCxnSpPr>
        <p:spPr>
          <a:xfrm>
            <a:off x="7255043" y="5574481"/>
            <a:ext cx="922444" cy="432138"/>
          </a:xfrm>
          <a:prstGeom prst="line">
            <a:avLst/>
          </a:prstGeom>
          <a:ln w="25400">
            <a:solidFill>
              <a:schemeClr val="tx2">
                <a:lumMod val="75000"/>
                <a:alpha val="6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6543325" y="5566528"/>
            <a:ext cx="706115" cy="0"/>
          </a:xfrm>
          <a:prstGeom prst="line">
            <a:avLst/>
          </a:prstGeom>
          <a:ln w="25400">
            <a:solidFill>
              <a:schemeClr val="tx2">
                <a:lumMod val="75000"/>
                <a:alpha val="6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>
            <a:off x="7251471" y="4696605"/>
            <a:ext cx="14096" cy="877876"/>
          </a:xfrm>
          <a:prstGeom prst="line">
            <a:avLst/>
          </a:prstGeom>
          <a:ln w="25400">
            <a:solidFill>
              <a:schemeClr val="tx2">
                <a:lumMod val="75000"/>
                <a:alpha val="6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Равнобедренный треугольник 98"/>
          <p:cNvSpPr/>
          <p:nvPr/>
        </p:nvSpPr>
        <p:spPr>
          <a:xfrm>
            <a:off x="6549591" y="4721216"/>
            <a:ext cx="1668298" cy="1291662"/>
          </a:xfrm>
          <a:custGeom>
            <a:avLst/>
            <a:gdLst>
              <a:gd name="connsiteX0" fmla="*/ 0 w 792181"/>
              <a:gd name="connsiteY0" fmla="*/ 1005414 h 1005414"/>
              <a:gd name="connsiteX1" fmla="*/ 396091 w 792181"/>
              <a:gd name="connsiteY1" fmla="*/ 0 h 1005414"/>
              <a:gd name="connsiteX2" fmla="*/ 792181 w 792181"/>
              <a:gd name="connsiteY2" fmla="*/ 1005414 h 1005414"/>
              <a:gd name="connsiteX3" fmla="*/ 0 w 792181"/>
              <a:gd name="connsiteY3" fmla="*/ 1005414 h 1005414"/>
              <a:gd name="connsiteX0" fmla="*/ 0 w 2493760"/>
              <a:gd name="connsiteY0" fmla="*/ 1005414 h 1005414"/>
              <a:gd name="connsiteX1" fmla="*/ 396091 w 2493760"/>
              <a:gd name="connsiteY1" fmla="*/ 0 h 1005414"/>
              <a:gd name="connsiteX2" fmla="*/ 2493760 w 2493760"/>
              <a:gd name="connsiteY2" fmla="*/ 146674 h 1005414"/>
              <a:gd name="connsiteX3" fmla="*/ 0 w 2493760"/>
              <a:gd name="connsiteY3" fmla="*/ 1005414 h 1005414"/>
              <a:gd name="connsiteX0" fmla="*/ 1416807 w 2097669"/>
              <a:gd name="connsiteY0" fmla="*/ 1013365 h 1013365"/>
              <a:gd name="connsiteX1" fmla="*/ 0 w 2097669"/>
              <a:gd name="connsiteY1" fmla="*/ 0 h 1013365"/>
              <a:gd name="connsiteX2" fmla="*/ 2097669 w 2097669"/>
              <a:gd name="connsiteY2" fmla="*/ 146674 h 1013365"/>
              <a:gd name="connsiteX3" fmla="*/ 1416807 w 2097669"/>
              <a:gd name="connsiteY3" fmla="*/ 1013365 h 1013365"/>
              <a:gd name="connsiteX0" fmla="*/ 931777 w 1612639"/>
              <a:gd name="connsiteY0" fmla="*/ 1259856 h 1259856"/>
              <a:gd name="connsiteX1" fmla="*/ 0 w 1612639"/>
              <a:gd name="connsiteY1" fmla="*/ 0 h 1259856"/>
              <a:gd name="connsiteX2" fmla="*/ 1612639 w 1612639"/>
              <a:gd name="connsiteY2" fmla="*/ 393165 h 1259856"/>
              <a:gd name="connsiteX3" fmla="*/ 931777 w 1612639"/>
              <a:gd name="connsiteY3" fmla="*/ 1259856 h 1259856"/>
              <a:gd name="connsiteX0" fmla="*/ 931777 w 1612639"/>
              <a:gd name="connsiteY0" fmla="*/ 1259856 h 1259856"/>
              <a:gd name="connsiteX1" fmla="*/ 0 w 1612639"/>
              <a:gd name="connsiteY1" fmla="*/ 0 h 1259856"/>
              <a:gd name="connsiteX2" fmla="*/ 670193 w 1612639"/>
              <a:gd name="connsiteY2" fmla="*/ 455082 h 1259856"/>
              <a:gd name="connsiteX3" fmla="*/ 1612639 w 1612639"/>
              <a:gd name="connsiteY3" fmla="*/ 393165 h 1259856"/>
              <a:gd name="connsiteX4" fmla="*/ 931777 w 1612639"/>
              <a:gd name="connsiteY4" fmla="*/ 1259856 h 1259856"/>
              <a:gd name="connsiteX0" fmla="*/ 931777 w 1612639"/>
              <a:gd name="connsiteY0" fmla="*/ 1259856 h 1259856"/>
              <a:gd name="connsiteX1" fmla="*/ 0 w 1612639"/>
              <a:gd name="connsiteY1" fmla="*/ 0 h 1259856"/>
              <a:gd name="connsiteX2" fmla="*/ 670193 w 1612639"/>
              <a:gd name="connsiteY2" fmla="*/ 455082 h 1259856"/>
              <a:gd name="connsiteX3" fmla="*/ 1612639 w 1612639"/>
              <a:gd name="connsiteY3" fmla="*/ 393165 h 1259856"/>
              <a:gd name="connsiteX4" fmla="*/ 931777 w 1612639"/>
              <a:gd name="connsiteY4" fmla="*/ 1259856 h 1259856"/>
              <a:gd name="connsiteX0" fmla="*/ 931777 w 1612639"/>
              <a:gd name="connsiteY0" fmla="*/ 1259856 h 1259856"/>
              <a:gd name="connsiteX1" fmla="*/ 0 w 1612639"/>
              <a:gd name="connsiteY1" fmla="*/ 0 h 1259856"/>
              <a:gd name="connsiteX2" fmla="*/ 670193 w 1612639"/>
              <a:gd name="connsiteY2" fmla="*/ 455082 h 1259856"/>
              <a:gd name="connsiteX3" fmla="*/ 1612639 w 1612639"/>
              <a:gd name="connsiteY3" fmla="*/ 393165 h 1259856"/>
              <a:gd name="connsiteX4" fmla="*/ 931777 w 1612639"/>
              <a:gd name="connsiteY4" fmla="*/ 1259856 h 1259856"/>
              <a:gd name="connsiteX0" fmla="*/ 931777 w 1612639"/>
              <a:gd name="connsiteY0" fmla="*/ 1259856 h 1259856"/>
              <a:gd name="connsiteX1" fmla="*/ 0 w 1612639"/>
              <a:gd name="connsiteY1" fmla="*/ 0 h 1259856"/>
              <a:gd name="connsiteX2" fmla="*/ 670193 w 1612639"/>
              <a:gd name="connsiteY2" fmla="*/ 455082 h 1259856"/>
              <a:gd name="connsiteX3" fmla="*/ 1612639 w 1612639"/>
              <a:gd name="connsiteY3" fmla="*/ 393165 h 1259856"/>
              <a:gd name="connsiteX4" fmla="*/ 931777 w 1612639"/>
              <a:gd name="connsiteY4" fmla="*/ 1259856 h 1259856"/>
              <a:gd name="connsiteX0" fmla="*/ 987436 w 1668298"/>
              <a:gd name="connsiteY0" fmla="*/ 1291662 h 1291662"/>
              <a:gd name="connsiteX1" fmla="*/ 0 w 1668298"/>
              <a:gd name="connsiteY1" fmla="*/ 0 h 1291662"/>
              <a:gd name="connsiteX2" fmla="*/ 725852 w 1668298"/>
              <a:gd name="connsiteY2" fmla="*/ 486888 h 1291662"/>
              <a:gd name="connsiteX3" fmla="*/ 1668298 w 1668298"/>
              <a:gd name="connsiteY3" fmla="*/ 424971 h 1291662"/>
              <a:gd name="connsiteX4" fmla="*/ 987436 w 1668298"/>
              <a:gd name="connsiteY4" fmla="*/ 1291662 h 1291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8298" h="1291662">
                <a:moveTo>
                  <a:pt x="987436" y="1291662"/>
                </a:moveTo>
                <a:lnTo>
                  <a:pt x="0" y="0"/>
                </a:lnTo>
                <a:cubicBezTo>
                  <a:pt x="279057" y="183500"/>
                  <a:pt x="438844" y="303388"/>
                  <a:pt x="725852" y="486888"/>
                </a:cubicBezTo>
                <a:lnTo>
                  <a:pt x="1668298" y="424971"/>
                </a:lnTo>
                <a:lnTo>
                  <a:pt x="987436" y="1291662"/>
                </a:lnTo>
                <a:close/>
              </a:path>
            </a:pathLst>
          </a:custGeom>
          <a:solidFill>
            <a:schemeClr val="accent1"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61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051720" y="1309274"/>
            <a:ext cx="376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Логарифмическая шкала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2997" y="620688"/>
            <a:ext cx="80089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 и интерполяция</a:t>
            </a:r>
            <a:endParaRPr lang="ru-RU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7" name="Диаграмма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008907"/>
              </p:ext>
            </p:extLst>
          </p:nvPr>
        </p:nvGraphicFramePr>
        <p:xfrm>
          <a:off x="251520" y="18448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5504401"/>
              </p:ext>
            </p:extLst>
          </p:nvPr>
        </p:nvGraphicFramePr>
        <p:xfrm>
          <a:off x="4499992" y="18448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Прямая соединительная линия 9"/>
          <p:cNvCxnSpPr/>
          <p:nvPr/>
        </p:nvCxnSpPr>
        <p:spPr>
          <a:xfrm>
            <a:off x="1403648" y="2132856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1403648" y="3501008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5508104" y="2060848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508104" y="2276872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4955650" y="3861048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4955650" y="4149080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407696" y="2852936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6407696" y="3212976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907704" y="4151023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1907704" y="4293096"/>
            <a:ext cx="273630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563888" y="2132856"/>
            <a:ext cx="72008" cy="1368152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7380312" y="2852936"/>
            <a:ext cx="36004" cy="36004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588224" y="3861048"/>
            <a:ext cx="0" cy="289975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5940152" y="2060848"/>
            <a:ext cx="0" cy="216995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2051720" y="4869160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405102" y="4871675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3667379" y="4869160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2880836" y="4151023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393486" y="4871675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397358" y="5013748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405102" y="5155821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2051719" y="5292904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405101" y="5295419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3667378" y="5292904"/>
            <a:ext cx="1658233" cy="0"/>
          </a:xfrm>
          <a:prstGeom prst="straightConnector1">
            <a:avLst/>
          </a:prstGeom>
          <a:ln w="25400">
            <a:solidFill>
              <a:srgbClr val="118D1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5313580" y="4871674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5317452" y="5013747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5325196" y="5155820"/>
            <a:ext cx="0" cy="142073"/>
          </a:xfrm>
          <a:prstGeom prst="line">
            <a:avLst/>
          </a:prstGeom>
          <a:ln w="25400">
            <a:solidFill>
              <a:srgbClr val="118D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Группа 94"/>
          <p:cNvGrpSpPr/>
          <p:nvPr/>
        </p:nvGrpSpPr>
        <p:grpSpPr>
          <a:xfrm>
            <a:off x="6473119" y="4613392"/>
            <a:ext cx="1817958" cy="1391535"/>
            <a:chOff x="5805637" y="4527032"/>
            <a:chExt cx="1817958" cy="1391535"/>
          </a:xfrm>
        </p:grpSpPr>
        <p:grpSp>
          <p:nvGrpSpPr>
            <p:cNvPr id="70" name="Группа 69"/>
            <p:cNvGrpSpPr/>
            <p:nvPr/>
          </p:nvGrpSpPr>
          <p:grpSpPr>
            <a:xfrm>
              <a:off x="6864897" y="5048642"/>
              <a:ext cx="0" cy="869925"/>
              <a:chOff x="6864897" y="5048642"/>
              <a:chExt cx="0" cy="869925"/>
            </a:xfrm>
          </p:grpSpPr>
          <p:cxnSp>
            <p:nvCxnSpPr>
              <p:cNvPr id="51" name="Прямая со стрелкой 50"/>
              <p:cNvCxnSpPr/>
              <p:nvPr/>
            </p:nvCxnSpPr>
            <p:spPr>
              <a:xfrm>
                <a:off x="6864897" y="504864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 стрелкой 51"/>
              <p:cNvCxnSpPr/>
              <p:nvPr/>
            </p:nvCxnSpPr>
            <p:spPr>
              <a:xfrm>
                <a:off x="6864897" y="5338617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 стрелкой 52"/>
              <p:cNvCxnSpPr/>
              <p:nvPr/>
            </p:nvCxnSpPr>
            <p:spPr>
              <a:xfrm>
                <a:off x="6864897" y="562859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Группа 61"/>
            <p:cNvGrpSpPr/>
            <p:nvPr/>
          </p:nvGrpSpPr>
          <p:grpSpPr>
            <a:xfrm rot="1377216">
              <a:off x="5832131" y="4835910"/>
              <a:ext cx="1090971" cy="0"/>
              <a:chOff x="6133458" y="4725144"/>
              <a:chExt cx="1090971" cy="0"/>
            </a:xfrm>
          </p:grpSpPr>
          <p:cxnSp>
            <p:nvCxnSpPr>
              <p:cNvPr id="63" name="Прямая со стрелкой 62"/>
              <p:cNvCxnSpPr/>
              <p:nvPr/>
            </p:nvCxnSpPr>
            <p:spPr>
              <a:xfrm>
                <a:off x="6504857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Прямая со стрелкой 63"/>
              <p:cNvCxnSpPr/>
              <p:nvPr/>
            </p:nvCxnSpPr>
            <p:spPr>
              <a:xfrm>
                <a:off x="6133458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Прямая со стрелкой 64"/>
              <p:cNvCxnSpPr/>
              <p:nvPr/>
            </p:nvCxnSpPr>
            <p:spPr>
              <a:xfrm>
                <a:off x="6864389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Группа 65"/>
            <p:cNvGrpSpPr/>
            <p:nvPr/>
          </p:nvGrpSpPr>
          <p:grpSpPr>
            <a:xfrm rot="1377216">
              <a:off x="5805637" y="5696335"/>
              <a:ext cx="1090971" cy="0"/>
              <a:chOff x="6133458" y="4725144"/>
              <a:chExt cx="1090971" cy="0"/>
            </a:xfrm>
          </p:grpSpPr>
          <p:cxnSp>
            <p:nvCxnSpPr>
              <p:cNvPr id="67" name="Прямая со стрелкой 66"/>
              <p:cNvCxnSpPr/>
              <p:nvPr/>
            </p:nvCxnSpPr>
            <p:spPr>
              <a:xfrm>
                <a:off x="6504857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Прямая со стрелкой 67"/>
              <p:cNvCxnSpPr/>
              <p:nvPr/>
            </p:nvCxnSpPr>
            <p:spPr>
              <a:xfrm>
                <a:off x="6133458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Прямая со стрелкой 68"/>
              <p:cNvCxnSpPr/>
              <p:nvPr/>
            </p:nvCxnSpPr>
            <p:spPr>
              <a:xfrm>
                <a:off x="6864389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Группа 70"/>
            <p:cNvGrpSpPr/>
            <p:nvPr/>
          </p:nvGrpSpPr>
          <p:grpSpPr>
            <a:xfrm>
              <a:off x="5878242" y="4623178"/>
              <a:ext cx="0" cy="869925"/>
              <a:chOff x="6864897" y="5048642"/>
              <a:chExt cx="0" cy="869925"/>
            </a:xfrm>
          </p:grpSpPr>
          <p:cxnSp>
            <p:nvCxnSpPr>
              <p:cNvPr id="72" name="Прямая со стрелкой 71"/>
              <p:cNvCxnSpPr/>
              <p:nvPr/>
            </p:nvCxnSpPr>
            <p:spPr>
              <a:xfrm>
                <a:off x="6864897" y="504864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Прямая со стрелкой 72"/>
              <p:cNvCxnSpPr/>
              <p:nvPr/>
            </p:nvCxnSpPr>
            <p:spPr>
              <a:xfrm>
                <a:off x="6864897" y="5338617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Прямая со стрелкой 73"/>
              <p:cNvCxnSpPr/>
              <p:nvPr/>
            </p:nvCxnSpPr>
            <p:spPr>
              <a:xfrm>
                <a:off x="6864897" y="562859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Группа 77"/>
            <p:cNvGrpSpPr/>
            <p:nvPr/>
          </p:nvGrpSpPr>
          <p:grpSpPr>
            <a:xfrm rot="16200000">
              <a:off x="7164166" y="5520375"/>
              <a:ext cx="96146" cy="700237"/>
              <a:chOff x="7884368" y="4792866"/>
              <a:chExt cx="0" cy="650985"/>
            </a:xfrm>
          </p:grpSpPr>
          <p:cxnSp>
            <p:nvCxnSpPr>
              <p:cNvPr id="75" name="Прямая со стрелкой 74"/>
              <p:cNvCxnSpPr/>
              <p:nvPr/>
            </p:nvCxnSpPr>
            <p:spPr>
              <a:xfrm>
                <a:off x="7884368" y="479286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Прямая со стрелкой 75"/>
              <p:cNvCxnSpPr/>
              <p:nvPr/>
            </p:nvCxnSpPr>
            <p:spPr>
              <a:xfrm>
                <a:off x="7884368" y="5009861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 стрелкой 76"/>
              <p:cNvCxnSpPr/>
              <p:nvPr/>
            </p:nvCxnSpPr>
            <p:spPr>
              <a:xfrm>
                <a:off x="7884368" y="522685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Группа 78"/>
            <p:cNvGrpSpPr/>
            <p:nvPr/>
          </p:nvGrpSpPr>
          <p:grpSpPr>
            <a:xfrm rot="16200000">
              <a:off x="6190033" y="4224986"/>
              <a:ext cx="96146" cy="700237"/>
              <a:chOff x="7884368" y="4792866"/>
              <a:chExt cx="0" cy="650985"/>
            </a:xfrm>
          </p:grpSpPr>
          <p:cxnSp>
            <p:nvCxnSpPr>
              <p:cNvPr id="80" name="Прямая со стрелкой 79"/>
              <p:cNvCxnSpPr/>
              <p:nvPr/>
            </p:nvCxnSpPr>
            <p:spPr>
              <a:xfrm>
                <a:off x="7884368" y="479286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 стрелкой 80"/>
              <p:cNvCxnSpPr/>
              <p:nvPr/>
            </p:nvCxnSpPr>
            <p:spPr>
              <a:xfrm>
                <a:off x="7884368" y="5009861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 стрелкой 81"/>
              <p:cNvCxnSpPr/>
              <p:nvPr/>
            </p:nvCxnSpPr>
            <p:spPr>
              <a:xfrm>
                <a:off x="7884368" y="522685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Группа 82"/>
            <p:cNvGrpSpPr/>
            <p:nvPr/>
          </p:nvGrpSpPr>
          <p:grpSpPr>
            <a:xfrm rot="16200000">
              <a:off x="7155464" y="4640664"/>
              <a:ext cx="96146" cy="700237"/>
              <a:chOff x="7884368" y="4792866"/>
              <a:chExt cx="0" cy="650985"/>
            </a:xfrm>
          </p:grpSpPr>
          <p:cxnSp>
            <p:nvCxnSpPr>
              <p:cNvPr id="84" name="Прямая со стрелкой 83"/>
              <p:cNvCxnSpPr/>
              <p:nvPr/>
            </p:nvCxnSpPr>
            <p:spPr>
              <a:xfrm>
                <a:off x="7884368" y="479286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 стрелкой 84"/>
              <p:cNvCxnSpPr/>
              <p:nvPr/>
            </p:nvCxnSpPr>
            <p:spPr>
              <a:xfrm>
                <a:off x="7884368" y="5009861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 стрелкой 85"/>
              <p:cNvCxnSpPr/>
              <p:nvPr/>
            </p:nvCxnSpPr>
            <p:spPr>
              <a:xfrm>
                <a:off x="7884368" y="5226856"/>
                <a:ext cx="0" cy="21699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Группа 86"/>
            <p:cNvGrpSpPr/>
            <p:nvPr/>
          </p:nvGrpSpPr>
          <p:grpSpPr>
            <a:xfrm>
              <a:off x="7556576" y="5048642"/>
              <a:ext cx="0" cy="869925"/>
              <a:chOff x="6864897" y="5048642"/>
              <a:chExt cx="0" cy="869925"/>
            </a:xfrm>
          </p:grpSpPr>
          <p:cxnSp>
            <p:nvCxnSpPr>
              <p:cNvPr id="88" name="Прямая со стрелкой 87"/>
              <p:cNvCxnSpPr/>
              <p:nvPr/>
            </p:nvCxnSpPr>
            <p:spPr>
              <a:xfrm>
                <a:off x="6864897" y="504864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 стрелкой 88"/>
              <p:cNvCxnSpPr/>
              <p:nvPr/>
            </p:nvCxnSpPr>
            <p:spPr>
              <a:xfrm>
                <a:off x="6864897" y="5338617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 стрелкой 89"/>
              <p:cNvCxnSpPr/>
              <p:nvPr/>
            </p:nvCxnSpPr>
            <p:spPr>
              <a:xfrm>
                <a:off x="6864897" y="5628592"/>
                <a:ext cx="0" cy="289975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/>
            <p:cNvGrpSpPr/>
            <p:nvPr/>
          </p:nvGrpSpPr>
          <p:grpSpPr>
            <a:xfrm rot="1377216">
              <a:off x="6532624" y="4826124"/>
              <a:ext cx="1090971" cy="0"/>
              <a:chOff x="6133458" y="4725144"/>
              <a:chExt cx="1090971" cy="0"/>
            </a:xfrm>
          </p:grpSpPr>
          <p:cxnSp>
            <p:nvCxnSpPr>
              <p:cNvPr id="92" name="Прямая со стрелкой 91"/>
              <p:cNvCxnSpPr/>
              <p:nvPr/>
            </p:nvCxnSpPr>
            <p:spPr>
              <a:xfrm>
                <a:off x="6504857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 стрелкой 92"/>
              <p:cNvCxnSpPr/>
              <p:nvPr/>
            </p:nvCxnSpPr>
            <p:spPr>
              <a:xfrm>
                <a:off x="6133458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Прямая со стрелкой 93"/>
              <p:cNvCxnSpPr/>
              <p:nvPr/>
            </p:nvCxnSpPr>
            <p:spPr>
              <a:xfrm>
                <a:off x="6864389" y="4725144"/>
                <a:ext cx="360040" cy="0"/>
              </a:xfrm>
              <a:prstGeom prst="straightConnector1">
                <a:avLst/>
              </a:prstGeom>
              <a:ln w="25400">
                <a:solidFill>
                  <a:srgbClr val="118D1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TextBox 99"/>
          <p:cNvSpPr txBox="1"/>
          <p:nvPr/>
        </p:nvSpPr>
        <p:spPr>
          <a:xfrm>
            <a:off x="283903" y="5455503"/>
            <a:ext cx="623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Логарифмическая шкала позволяет сравнивать входные переменные с разными диапазонами изменения  </a:t>
            </a:r>
            <a:endParaRPr lang="ru-RU" dirty="0"/>
          </a:p>
        </p:txBody>
      </p:sp>
      <p:cxnSp>
        <p:nvCxnSpPr>
          <p:cNvPr id="102" name="Прямая соединительная линия 101"/>
          <p:cNvCxnSpPr>
            <a:stCxn id="99" idx="1"/>
          </p:cNvCxnSpPr>
          <p:nvPr/>
        </p:nvCxnSpPr>
        <p:spPr>
          <a:xfrm flipV="1">
            <a:off x="6549591" y="4709538"/>
            <a:ext cx="706115" cy="11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0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" y="1947610"/>
            <a:ext cx="4011168" cy="4376928"/>
          </a:xfrm>
          <a:prstGeom prst="rect">
            <a:avLst/>
          </a:prstGeom>
        </p:spPr>
      </p:pic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62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57009" y="1267018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Динамическая модель объекта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82997" y="620688"/>
            <a:ext cx="80089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Картирование и интерполяция</a:t>
            </a:r>
            <a:endParaRPr lang="ru-RU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0944" y="1628800"/>
            <a:ext cx="4896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Распознавание – по динамической модели.</a:t>
            </a:r>
          </a:p>
          <a:p>
            <a:endParaRPr lang="ru-RU" sz="2000" dirty="0" smtClean="0"/>
          </a:p>
          <a:p>
            <a:r>
              <a:rPr lang="ru-RU" sz="2000" dirty="0" smtClean="0"/>
              <a:t>В распознавание должно входить не только отнесение объекта к некоторому классу, но и отслеживание соответствия текущих параметров объекта его динамической модели.</a:t>
            </a:r>
          </a:p>
          <a:p>
            <a:endParaRPr lang="ru-RU" sz="2000" dirty="0" smtClean="0"/>
          </a:p>
          <a:p>
            <a:r>
              <a:rPr lang="ru-RU" sz="2000" dirty="0" smtClean="0"/>
              <a:t>Динамическая модель позволяет не только отслеживать текущее состояние объекта, но и сравнивать его с ожидаемым состоянием, что является необходимой частью сознательной деятельности.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3538" y="1844824"/>
                <a:ext cx="3898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x</m:t>
                          </m:r>
                        </m:e>
                      </m:acc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38" y="1844824"/>
                <a:ext cx="389850" cy="400110"/>
              </a:xfrm>
              <a:prstGeom prst="rect">
                <a:avLst/>
              </a:prstGeom>
              <a:blipFill rotWithShape="1">
                <a:blip r:embed="rId3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11932" y="3735964"/>
                <a:ext cx="3898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/>
                        <m:t>x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32" y="3735964"/>
                <a:ext cx="389850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24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63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37405" y="620688"/>
            <a:ext cx="63001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Проклятие размерности</a:t>
            </a:r>
            <a:endParaRPr lang="ru-RU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763688" y="1267019"/>
            <a:ext cx="5351145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Пространственно-временной аспект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496013" y="1916832"/>
            <a:ext cx="3292011" cy="403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 smtClean="0"/>
              <a:t>Пространство </a:t>
            </a:r>
            <a:r>
              <a:rPr lang="ru-RU" sz="2400" dirty="0"/>
              <a:t>памяти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5148064" y="1916832"/>
            <a:ext cx="2520280" cy="403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Время обучения</a:t>
            </a:r>
          </a:p>
        </p:txBody>
      </p:sp>
      <p:sp>
        <p:nvSpPr>
          <p:cNvPr id="18" name="Стрелка вниз 17"/>
          <p:cNvSpPr/>
          <p:nvPr/>
        </p:nvSpPr>
        <p:spPr>
          <a:xfrm>
            <a:off x="3059832" y="1728684"/>
            <a:ext cx="288032" cy="18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трелка вниз 18"/>
          <p:cNvSpPr/>
          <p:nvPr/>
        </p:nvSpPr>
        <p:spPr>
          <a:xfrm>
            <a:off x="5940152" y="1728684"/>
            <a:ext cx="288032" cy="1881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Двойная стрелка влево/вправо 19"/>
          <p:cNvSpPr/>
          <p:nvPr/>
        </p:nvSpPr>
        <p:spPr>
          <a:xfrm>
            <a:off x="4788024" y="1988840"/>
            <a:ext cx="360040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86" name="Группа 85"/>
          <p:cNvGrpSpPr/>
          <p:nvPr/>
        </p:nvGrpSpPr>
        <p:grpSpPr>
          <a:xfrm>
            <a:off x="474821" y="3619816"/>
            <a:ext cx="3302504" cy="3077479"/>
            <a:chOff x="808195" y="3502759"/>
            <a:chExt cx="3302504" cy="3077479"/>
          </a:xfrm>
        </p:grpSpPr>
        <p:cxnSp>
          <p:nvCxnSpPr>
            <p:cNvPr id="23" name="Прямая соединительная линия 22"/>
            <p:cNvCxnSpPr/>
            <p:nvPr/>
          </p:nvCxnSpPr>
          <p:spPr>
            <a:xfrm>
              <a:off x="1814974" y="4873746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единительная линия 24"/>
            <p:cNvCxnSpPr/>
            <p:nvPr/>
          </p:nvCxnSpPr>
          <p:spPr>
            <a:xfrm>
              <a:off x="1814974" y="4873746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Прямая соединительная линия 26"/>
            <p:cNvCxnSpPr/>
            <p:nvPr/>
          </p:nvCxnSpPr>
          <p:spPr>
            <a:xfrm>
              <a:off x="3183126" y="4873746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единительная линия 27"/>
            <p:cNvCxnSpPr/>
            <p:nvPr/>
          </p:nvCxnSpPr>
          <p:spPr>
            <a:xfrm>
              <a:off x="2729374" y="5788146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 rot="16200000">
              <a:off x="1130899" y="4189668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/>
            <p:cNvCxnSpPr/>
            <p:nvPr/>
          </p:nvCxnSpPr>
          <p:spPr>
            <a:xfrm rot="16200000">
              <a:off x="2502499" y="4189670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>
              <a:off x="1814975" y="3505593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/>
            <p:cNvCxnSpPr/>
            <p:nvPr/>
          </p:nvCxnSpPr>
          <p:spPr>
            <a:xfrm>
              <a:off x="1814975" y="3505593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>
              <a:off x="3183127" y="3505593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>
              <a:off x="2729375" y="4419993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flipH="1" flipV="1">
              <a:off x="2729375" y="4419993"/>
              <a:ext cx="1" cy="1368153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/>
            <p:cNvCxnSpPr/>
            <p:nvPr/>
          </p:nvCxnSpPr>
          <p:spPr>
            <a:xfrm>
              <a:off x="818387" y="5665836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>
              <a:off x="818387" y="5665836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2186539" y="5665836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1732787" y="6580236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/>
            <p:cNvCxnSpPr/>
            <p:nvPr/>
          </p:nvCxnSpPr>
          <p:spPr>
            <a:xfrm rot="16200000">
              <a:off x="134312" y="4981758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 rot="16200000">
              <a:off x="1505912" y="4981760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57"/>
            <p:cNvCxnSpPr/>
            <p:nvPr/>
          </p:nvCxnSpPr>
          <p:spPr>
            <a:xfrm>
              <a:off x="818388" y="4297683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818388" y="4297683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/>
            <p:cNvCxnSpPr/>
            <p:nvPr/>
          </p:nvCxnSpPr>
          <p:spPr>
            <a:xfrm>
              <a:off x="2186540" y="4297683"/>
              <a:ext cx="914400" cy="91440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Прямая соединительная линия 60"/>
            <p:cNvCxnSpPr/>
            <p:nvPr/>
          </p:nvCxnSpPr>
          <p:spPr>
            <a:xfrm>
              <a:off x="1732788" y="5212083"/>
              <a:ext cx="1368152" cy="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/>
            <p:cNvCxnSpPr/>
            <p:nvPr/>
          </p:nvCxnSpPr>
          <p:spPr>
            <a:xfrm flipH="1" flipV="1">
              <a:off x="1732788" y="5212083"/>
              <a:ext cx="1" cy="1368153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 flipH="1">
              <a:off x="818388" y="3505592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/>
            <p:cNvCxnSpPr/>
            <p:nvPr/>
          </p:nvCxnSpPr>
          <p:spPr>
            <a:xfrm flipH="1">
              <a:off x="2200167" y="3505590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 flipH="1">
              <a:off x="1742967" y="4419991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Группа 74"/>
            <p:cNvGrpSpPr/>
            <p:nvPr/>
          </p:nvGrpSpPr>
          <p:grpSpPr>
            <a:xfrm>
              <a:off x="3100939" y="4419991"/>
              <a:ext cx="996588" cy="2160247"/>
              <a:chOff x="3059831" y="3767333"/>
              <a:chExt cx="996588" cy="2160247"/>
            </a:xfrm>
          </p:grpSpPr>
          <p:cxnSp>
            <p:nvCxnSpPr>
              <p:cNvPr id="47" name="Прямая соединительная линия 46"/>
              <p:cNvCxnSpPr/>
              <p:nvPr/>
            </p:nvCxnSpPr>
            <p:spPr>
              <a:xfrm flipH="1" flipV="1">
                <a:off x="4056418" y="3767335"/>
                <a:ext cx="1" cy="1368153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Прямая соединительная линия 55"/>
              <p:cNvCxnSpPr/>
              <p:nvPr/>
            </p:nvCxnSpPr>
            <p:spPr>
              <a:xfrm flipH="1" flipV="1">
                <a:off x="3059831" y="4559425"/>
                <a:ext cx="1" cy="1368153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единительная линия 69"/>
              <p:cNvCxnSpPr/>
              <p:nvPr/>
            </p:nvCxnSpPr>
            <p:spPr>
              <a:xfrm flipH="1">
                <a:off x="3059831" y="3767333"/>
                <a:ext cx="986408" cy="792092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Прямая соединительная линия 70"/>
              <p:cNvCxnSpPr/>
              <p:nvPr/>
            </p:nvCxnSpPr>
            <p:spPr>
              <a:xfrm flipH="1">
                <a:off x="3070011" y="5135488"/>
                <a:ext cx="986408" cy="792092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Прямая соединительная линия 71"/>
            <p:cNvCxnSpPr/>
            <p:nvPr/>
          </p:nvCxnSpPr>
          <p:spPr>
            <a:xfrm flipH="1">
              <a:off x="1748835" y="5788144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/>
            <p:cNvCxnSpPr/>
            <p:nvPr/>
          </p:nvCxnSpPr>
          <p:spPr>
            <a:xfrm flipH="1">
              <a:off x="2200167" y="4873742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/>
            <p:cNvCxnSpPr/>
            <p:nvPr/>
          </p:nvCxnSpPr>
          <p:spPr>
            <a:xfrm flipH="1">
              <a:off x="818387" y="4873746"/>
              <a:ext cx="986408" cy="792092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Параллелограмм 75"/>
            <p:cNvSpPr/>
            <p:nvPr/>
          </p:nvSpPr>
          <p:spPr>
            <a:xfrm rot="16200000">
              <a:off x="124119" y="4981760"/>
              <a:ext cx="2282552" cy="914400"/>
            </a:xfrm>
            <a:prstGeom prst="parallelogram">
              <a:avLst>
                <a:gd name="adj" fmla="val 100581"/>
              </a:avLst>
            </a:prstGeom>
            <a:solidFill>
              <a:srgbClr val="2D428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7" name="Параллелограмм 76"/>
            <p:cNvSpPr/>
            <p:nvPr/>
          </p:nvSpPr>
          <p:spPr>
            <a:xfrm>
              <a:off x="832074" y="3505718"/>
              <a:ext cx="2351052" cy="792087"/>
            </a:xfrm>
            <a:prstGeom prst="parallelogram">
              <a:avLst>
                <a:gd name="adj" fmla="val 122003"/>
              </a:avLst>
            </a:prstGeom>
            <a:solidFill>
              <a:srgbClr val="5A4BCB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8" name="Параллелограмм 77"/>
            <p:cNvSpPr/>
            <p:nvPr/>
          </p:nvSpPr>
          <p:spPr>
            <a:xfrm>
              <a:off x="809890" y="4291094"/>
              <a:ext cx="2278236" cy="910397"/>
            </a:xfrm>
            <a:custGeom>
              <a:avLst/>
              <a:gdLst>
                <a:gd name="connsiteX0" fmla="*/ 0 w 1224136"/>
                <a:gd name="connsiteY0" fmla="*/ 853247 h 853247"/>
                <a:gd name="connsiteX1" fmla="*/ 0 w 1224136"/>
                <a:gd name="connsiteY1" fmla="*/ 0 h 853247"/>
                <a:gd name="connsiteX2" fmla="*/ 1224136 w 1224136"/>
                <a:gd name="connsiteY2" fmla="*/ 0 h 853247"/>
                <a:gd name="connsiteX3" fmla="*/ 1224136 w 1224136"/>
                <a:gd name="connsiteY3" fmla="*/ 853247 h 853247"/>
                <a:gd name="connsiteX4" fmla="*/ 0 w 1224136"/>
                <a:gd name="connsiteY4" fmla="*/ 853247 h 853247"/>
                <a:gd name="connsiteX0" fmla="*/ 914400 w 2138536"/>
                <a:gd name="connsiteY0" fmla="*/ 910397 h 910397"/>
                <a:gd name="connsiteX1" fmla="*/ 0 w 2138536"/>
                <a:gd name="connsiteY1" fmla="*/ 0 h 910397"/>
                <a:gd name="connsiteX2" fmla="*/ 2138536 w 2138536"/>
                <a:gd name="connsiteY2" fmla="*/ 57150 h 910397"/>
                <a:gd name="connsiteX3" fmla="*/ 2138536 w 2138536"/>
                <a:gd name="connsiteY3" fmla="*/ 910397 h 910397"/>
                <a:gd name="connsiteX4" fmla="*/ 914400 w 2138536"/>
                <a:gd name="connsiteY4" fmla="*/ 910397 h 910397"/>
                <a:gd name="connsiteX0" fmla="*/ 914400 w 2138536"/>
                <a:gd name="connsiteY0" fmla="*/ 910397 h 910397"/>
                <a:gd name="connsiteX1" fmla="*/ 0 w 2138536"/>
                <a:gd name="connsiteY1" fmla="*/ 0 h 910397"/>
                <a:gd name="connsiteX2" fmla="*/ 1401936 w 2138536"/>
                <a:gd name="connsiteY2" fmla="*/ 0 h 910397"/>
                <a:gd name="connsiteX3" fmla="*/ 2138536 w 2138536"/>
                <a:gd name="connsiteY3" fmla="*/ 910397 h 910397"/>
                <a:gd name="connsiteX4" fmla="*/ 914400 w 2138536"/>
                <a:gd name="connsiteY4" fmla="*/ 910397 h 910397"/>
                <a:gd name="connsiteX0" fmla="*/ 914400 w 2278236"/>
                <a:gd name="connsiteY0" fmla="*/ 910397 h 910397"/>
                <a:gd name="connsiteX1" fmla="*/ 0 w 2278236"/>
                <a:gd name="connsiteY1" fmla="*/ 0 h 910397"/>
                <a:gd name="connsiteX2" fmla="*/ 1401936 w 2278236"/>
                <a:gd name="connsiteY2" fmla="*/ 0 h 910397"/>
                <a:gd name="connsiteX3" fmla="*/ 2278236 w 2278236"/>
                <a:gd name="connsiteY3" fmla="*/ 910397 h 910397"/>
                <a:gd name="connsiteX4" fmla="*/ 914400 w 2278236"/>
                <a:gd name="connsiteY4" fmla="*/ 910397 h 91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8236" h="910397">
                  <a:moveTo>
                    <a:pt x="914400" y="910397"/>
                  </a:moveTo>
                  <a:lnTo>
                    <a:pt x="0" y="0"/>
                  </a:lnTo>
                  <a:lnTo>
                    <a:pt x="1401936" y="0"/>
                  </a:lnTo>
                  <a:lnTo>
                    <a:pt x="2278236" y="910397"/>
                  </a:lnTo>
                  <a:lnTo>
                    <a:pt x="914400" y="910397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9" name="Параллелограмм 78"/>
            <p:cNvSpPr/>
            <p:nvPr/>
          </p:nvSpPr>
          <p:spPr>
            <a:xfrm rot="5400000">
              <a:off x="2523202" y="4989300"/>
              <a:ext cx="2146728" cy="1006415"/>
            </a:xfrm>
            <a:custGeom>
              <a:avLst/>
              <a:gdLst>
                <a:gd name="connsiteX0" fmla="*/ 0 w 1260140"/>
                <a:gd name="connsiteY0" fmla="*/ 457199 h 457199"/>
                <a:gd name="connsiteX1" fmla="*/ 212652 w 1260140"/>
                <a:gd name="connsiteY1" fmla="*/ 0 h 457199"/>
                <a:gd name="connsiteX2" fmla="*/ 1260140 w 1260140"/>
                <a:gd name="connsiteY2" fmla="*/ 0 h 457199"/>
                <a:gd name="connsiteX3" fmla="*/ 1047488 w 1260140"/>
                <a:gd name="connsiteY3" fmla="*/ 457199 h 457199"/>
                <a:gd name="connsiteX4" fmla="*/ 0 w 1260140"/>
                <a:gd name="connsiteY4" fmla="*/ 457199 h 457199"/>
                <a:gd name="connsiteX0" fmla="*/ 287078 w 1547218"/>
                <a:gd name="connsiteY0" fmla="*/ 457199 h 457199"/>
                <a:gd name="connsiteX1" fmla="*/ 0 w 1547218"/>
                <a:gd name="connsiteY1" fmla="*/ 21265 h 457199"/>
                <a:gd name="connsiteX2" fmla="*/ 1547218 w 1547218"/>
                <a:gd name="connsiteY2" fmla="*/ 0 h 457199"/>
                <a:gd name="connsiteX3" fmla="*/ 1334566 w 1547218"/>
                <a:gd name="connsiteY3" fmla="*/ 457199 h 457199"/>
                <a:gd name="connsiteX4" fmla="*/ 287078 w 1547218"/>
                <a:gd name="connsiteY4" fmla="*/ 457199 h 457199"/>
                <a:gd name="connsiteX0" fmla="*/ 287078 w 1547218"/>
                <a:gd name="connsiteY0" fmla="*/ 457199 h 457199"/>
                <a:gd name="connsiteX1" fmla="*/ 0 w 1547218"/>
                <a:gd name="connsiteY1" fmla="*/ 21265 h 457199"/>
                <a:gd name="connsiteX2" fmla="*/ 1547218 w 1547218"/>
                <a:gd name="connsiteY2" fmla="*/ 0 h 457199"/>
                <a:gd name="connsiteX3" fmla="*/ 1334566 w 1547218"/>
                <a:gd name="connsiteY3" fmla="*/ 457199 h 457199"/>
                <a:gd name="connsiteX4" fmla="*/ 287078 w 1547218"/>
                <a:gd name="connsiteY4" fmla="*/ 457199 h 457199"/>
                <a:gd name="connsiteX0" fmla="*/ 287078 w 1334566"/>
                <a:gd name="connsiteY0" fmla="*/ 457199 h 457199"/>
                <a:gd name="connsiteX1" fmla="*/ 0 w 1334566"/>
                <a:gd name="connsiteY1" fmla="*/ 21265 h 457199"/>
                <a:gd name="connsiteX2" fmla="*/ 1079386 w 1334566"/>
                <a:gd name="connsiteY2" fmla="*/ 0 h 457199"/>
                <a:gd name="connsiteX3" fmla="*/ 1334566 w 1334566"/>
                <a:gd name="connsiteY3" fmla="*/ 457199 h 457199"/>
                <a:gd name="connsiteX4" fmla="*/ 287078 w 1334566"/>
                <a:gd name="connsiteY4" fmla="*/ 457199 h 457199"/>
                <a:gd name="connsiteX0" fmla="*/ 1105774 w 2153262"/>
                <a:gd name="connsiteY0" fmla="*/ 877046 h 877046"/>
                <a:gd name="connsiteX1" fmla="*/ 0 w 2153262"/>
                <a:gd name="connsiteY1" fmla="*/ 0 h 877046"/>
                <a:gd name="connsiteX2" fmla="*/ 1898082 w 2153262"/>
                <a:gd name="connsiteY2" fmla="*/ 419847 h 877046"/>
                <a:gd name="connsiteX3" fmla="*/ 2153262 w 2153262"/>
                <a:gd name="connsiteY3" fmla="*/ 877046 h 877046"/>
                <a:gd name="connsiteX4" fmla="*/ 1105774 w 2153262"/>
                <a:gd name="connsiteY4" fmla="*/ 877046 h 877046"/>
                <a:gd name="connsiteX0" fmla="*/ 1105774 w 2153262"/>
                <a:gd name="connsiteY0" fmla="*/ 941964 h 941964"/>
                <a:gd name="connsiteX1" fmla="*/ 0 w 2153262"/>
                <a:gd name="connsiteY1" fmla="*/ 64918 h 941964"/>
                <a:gd name="connsiteX2" fmla="*/ 1332821 w 2153262"/>
                <a:gd name="connsiteY2" fmla="*/ 0 h 941964"/>
                <a:gd name="connsiteX3" fmla="*/ 2153262 w 2153262"/>
                <a:gd name="connsiteY3" fmla="*/ 941964 h 941964"/>
                <a:gd name="connsiteX4" fmla="*/ 1105774 w 2153262"/>
                <a:gd name="connsiteY4" fmla="*/ 941964 h 941964"/>
                <a:gd name="connsiteX0" fmla="*/ 800706 w 2153262"/>
                <a:gd name="connsiteY0" fmla="*/ 1019937 h 1019937"/>
                <a:gd name="connsiteX1" fmla="*/ 0 w 2153262"/>
                <a:gd name="connsiteY1" fmla="*/ 64918 h 1019937"/>
                <a:gd name="connsiteX2" fmla="*/ 1332821 w 2153262"/>
                <a:gd name="connsiteY2" fmla="*/ 0 h 1019937"/>
                <a:gd name="connsiteX3" fmla="*/ 2153262 w 2153262"/>
                <a:gd name="connsiteY3" fmla="*/ 941964 h 1019937"/>
                <a:gd name="connsiteX4" fmla="*/ 800706 w 2153262"/>
                <a:gd name="connsiteY4" fmla="*/ 1019937 h 1019937"/>
                <a:gd name="connsiteX0" fmla="*/ 800706 w 2186108"/>
                <a:gd name="connsiteY0" fmla="*/ 1019937 h 1019937"/>
                <a:gd name="connsiteX1" fmla="*/ 0 w 2186108"/>
                <a:gd name="connsiteY1" fmla="*/ 64918 h 1019937"/>
                <a:gd name="connsiteX2" fmla="*/ 1332821 w 2186108"/>
                <a:gd name="connsiteY2" fmla="*/ 0 h 1019937"/>
                <a:gd name="connsiteX3" fmla="*/ 2186108 w 2186108"/>
                <a:gd name="connsiteY3" fmla="*/ 961733 h 1019937"/>
                <a:gd name="connsiteX4" fmla="*/ 800706 w 2186108"/>
                <a:gd name="connsiteY4" fmla="*/ 1019937 h 1019937"/>
                <a:gd name="connsiteX0" fmla="*/ 800706 w 2129419"/>
                <a:gd name="connsiteY0" fmla="*/ 1019937 h 1057060"/>
                <a:gd name="connsiteX1" fmla="*/ 0 w 2129419"/>
                <a:gd name="connsiteY1" fmla="*/ 64918 h 1057060"/>
                <a:gd name="connsiteX2" fmla="*/ 1332821 w 2129419"/>
                <a:gd name="connsiteY2" fmla="*/ 0 h 1057060"/>
                <a:gd name="connsiteX3" fmla="*/ 2129419 w 2129419"/>
                <a:gd name="connsiteY3" fmla="*/ 1057060 h 1057060"/>
                <a:gd name="connsiteX4" fmla="*/ 800706 w 2129419"/>
                <a:gd name="connsiteY4" fmla="*/ 1019937 h 1057060"/>
                <a:gd name="connsiteX0" fmla="*/ 788109 w 2129419"/>
                <a:gd name="connsiteY0" fmla="*/ 1064422 h 1064422"/>
                <a:gd name="connsiteX1" fmla="*/ 0 w 2129419"/>
                <a:gd name="connsiteY1" fmla="*/ 64918 h 1064422"/>
                <a:gd name="connsiteX2" fmla="*/ 1332821 w 2129419"/>
                <a:gd name="connsiteY2" fmla="*/ 0 h 1064422"/>
                <a:gd name="connsiteX3" fmla="*/ 2129419 w 2129419"/>
                <a:gd name="connsiteY3" fmla="*/ 1057060 h 1064422"/>
                <a:gd name="connsiteX4" fmla="*/ 788109 w 2129419"/>
                <a:gd name="connsiteY4" fmla="*/ 1064422 h 1064422"/>
                <a:gd name="connsiteX0" fmla="*/ 788109 w 2129419"/>
                <a:gd name="connsiteY0" fmla="*/ 1007226 h 1007226"/>
                <a:gd name="connsiteX1" fmla="*/ 0 w 2129419"/>
                <a:gd name="connsiteY1" fmla="*/ 7722 h 1007226"/>
                <a:gd name="connsiteX2" fmla="*/ 1364316 w 2129419"/>
                <a:gd name="connsiteY2" fmla="*/ 0 h 1007226"/>
                <a:gd name="connsiteX3" fmla="*/ 2129419 w 2129419"/>
                <a:gd name="connsiteY3" fmla="*/ 999864 h 1007226"/>
                <a:gd name="connsiteX4" fmla="*/ 788109 w 2129419"/>
                <a:gd name="connsiteY4" fmla="*/ 1007226 h 100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9419" h="1007226">
                  <a:moveTo>
                    <a:pt x="788109" y="1007226"/>
                  </a:moveTo>
                  <a:cubicBezTo>
                    <a:pt x="692416" y="861915"/>
                    <a:pt x="170121" y="280623"/>
                    <a:pt x="0" y="7722"/>
                  </a:cubicBezTo>
                  <a:lnTo>
                    <a:pt x="1364316" y="0"/>
                  </a:lnTo>
                  <a:lnTo>
                    <a:pt x="2129419" y="999864"/>
                  </a:lnTo>
                  <a:lnTo>
                    <a:pt x="788109" y="1007226"/>
                  </a:lnTo>
                  <a:close/>
                </a:path>
              </a:pathLst>
            </a:custGeom>
            <a:solidFill>
              <a:srgbClr val="99A8D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0" name="Параллелограмм 79"/>
            <p:cNvSpPr/>
            <p:nvPr/>
          </p:nvSpPr>
          <p:spPr>
            <a:xfrm>
              <a:off x="2198007" y="3502759"/>
              <a:ext cx="1912692" cy="1704147"/>
            </a:xfrm>
            <a:custGeom>
              <a:avLst/>
              <a:gdLst>
                <a:gd name="connsiteX0" fmla="*/ 0 w 1224136"/>
                <a:gd name="connsiteY0" fmla="*/ 853247 h 853247"/>
                <a:gd name="connsiteX1" fmla="*/ 0 w 1224136"/>
                <a:gd name="connsiteY1" fmla="*/ 0 h 853247"/>
                <a:gd name="connsiteX2" fmla="*/ 1224136 w 1224136"/>
                <a:gd name="connsiteY2" fmla="*/ 0 h 853247"/>
                <a:gd name="connsiteX3" fmla="*/ 1224136 w 1224136"/>
                <a:gd name="connsiteY3" fmla="*/ 853247 h 853247"/>
                <a:gd name="connsiteX4" fmla="*/ 0 w 1224136"/>
                <a:gd name="connsiteY4" fmla="*/ 853247 h 853247"/>
                <a:gd name="connsiteX0" fmla="*/ 762000 w 1986136"/>
                <a:gd name="connsiteY0" fmla="*/ 878647 h 878647"/>
                <a:gd name="connsiteX1" fmla="*/ 0 w 1986136"/>
                <a:gd name="connsiteY1" fmla="*/ 0 h 878647"/>
                <a:gd name="connsiteX2" fmla="*/ 1986136 w 1986136"/>
                <a:gd name="connsiteY2" fmla="*/ 25400 h 878647"/>
                <a:gd name="connsiteX3" fmla="*/ 1986136 w 1986136"/>
                <a:gd name="connsiteY3" fmla="*/ 878647 h 878647"/>
                <a:gd name="connsiteX4" fmla="*/ 762000 w 1986136"/>
                <a:gd name="connsiteY4" fmla="*/ 878647 h 878647"/>
                <a:gd name="connsiteX0" fmla="*/ 895350 w 2119486"/>
                <a:gd name="connsiteY0" fmla="*/ 872297 h 872297"/>
                <a:gd name="connsiteX1" fmla="*/ 0 w 2119486"/>
                <a:gd name="connsiteY1" fmla="*/ 0 h 872297"/>
                <a:gd name="connsiteX2" fmla="*/ 2119486 w 2119486"/>
                <a:gd name="connsiteY2" fmla="*/ 19050 h 872297"/>
                <a:gd name="connsiteX3" fmla="*/ 2119486 w 2119486"/>
                <a:gd name="connsiteY3" fmla="*/ 872297 h 872297"/>
                <a:gd name="connsiteX4" fmla="*/ 895350 w 2119486"/>
                <a:gd name="connsiteY4" fmla="*/ 872297 h 872297"/>
                <a:gd name="connsiteX0" fmla="*/ 895350 w 2119486"/>
                <a:gd name="connsiteY0" fmla="*/ 1678747 h 1678747"/>
                <a:gd name="connsiteX1" fmla="*/ 0 w 2119486"/>
                <a:gd name="connsiteY1" fmla="*/ 806450 h 1678747"/>
                <a:gd name="connsiteX2" fmla="*/ 989186 w 2119486"/>
                <a:gd name="connsiteY2" fmla="*/ 0 h 1678747"/>
                <a:gd name="connsiteX3" fmla="*/ 2119486 w 2119486"/>
                <a:gd name="connsiteY3" fmla="*/ 1678747 h 1678747"/>
                <a:gd name="connsiteX4" fmla="*/ 895350 w 2119486"/>
                <a:gd name="connsiteY4" fmla="*/ 1678747 h 1678747"/>
                <a:gd name="connsiteX0" fmla="*/ 895350 w 1878186"/>
                <a:gd name="connsiteY0" fmla="*/ 1678747 h 1678747"/>
                <a:gd name="connsiteX1" fmla="*/ 0 w 1878186"/>
                <a:gd name="connsiteY1" fmla="*/ 806450 h 1678747"/>
                <a:gd name="connsiteX2" fmla="*/ 989186 w 1878186"/>
                <a:gd name="connsiteY2" fmla="*/ 0 h 1678747"/>
                <a:gd name="connsiteX3" fmla="*/ 1878186 w 1878186"/>
                <a:gd name="connsiteY3" fmla="*/ 904047 h 1678747"/>
                <a:gd name="connsiteX4" fmla="*/ 895350 w 1878186"/>
                <a:gd name="connsiteY4" fmla="*/ 1678747 h 1678747"/>
                <a:gd name="connsiteX0" fmla="*/ 901700 w 1878186"/>
                <a:gd name="connsiteY0" fmla="*/ 1704147 h 1704147"/>
                <a:gd name="connsiteX1" fmla="*/ 0 w 1878186"/>
                <a:gd name="connsiteY1" fmla="*/ 806450 h 1704147"/>
                <a:gd name="connsiteX2" fmla="*/ 989186 w 1878186"/>
                <a:gd name="connsiteY2" fmla="*/ 0 h 1704147"/>
                <a:gd name="connsiteX3" fmla="*/ 1878186 w 1878186"/>
                <a:gd name="connsiteY3" fmla="*/ 904047 h 1704147"/>
                <a:gd name="connsiteX4" fmla="*/ 901700 w 1878186"/>
                <a:gd name="connsiteY4" fmla="*/ 1704147 h 1704147"/>
                <a:gd name="connsiteX0" fmla="*/ 901700 w 1912692"/>
                <a:gd name="connsiteY0" fmla="*/ 1704147 h 1704147"/>
                <a:gd name="connsiteX1" fmla="*/ 0 w 1912692"/>
                <a:gd name="connsiteY1" fmla="*/ 806450 h 1704147"/>
                <a:gd name="connsiteX2" fmla="*/ 989186 w 1912692"/>
                <a:gd name="connsiteY2" fmla="*/ 0 h 1704147"/>
                <a:gd name="connsiteX3" fmla="*/ 1912692 w 1912692"/>
                <a:gd name="connsiteY3" fmla="*/ 929926 h 1704147"/>
                <a:gd name="connsiteX4" fmla="*/ 901700 w 1912692"/>
                <a:gd name="connsiteY4" fmla="*/ 1704147 h 170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2692" h="1704147">
                  <a:moveTo>
                    <a:pt x="901700" y="1704147"/>
                  </a:moveTo>
                  <a:lnTo>
                    <a:pt x="0" y="806450"/>
                  </a:lnTo>
                  <a:lnTo>
                    <a:pt x="989186" y="0"/>
                  </a:lnTo>
                  <a:lnTo>
                    <a:pt x="1912692" y="929926"/>
                  </a:lnTo>
                  <a:lnTo>
                    <a:pt x="901700" y="1704147"/>
                  </a:lnTo>
                  <a:close/>
                </a:path>
              </a:pathLst>
            </a:custGeom>
            <a:solidFill>
              <a:srgbClr val="C00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1" name="Параллелограмм 80"/>
            <p:cNvSpPr/>
            <p:nvPr/>
          </p:nvSpPr>
          <p:spPr>
            <a:xfrm>
              <a:off x="1739632" y="5212083"/>
              <a:ext cx="1353725" cy="1353789"/>
            </a:xfrm>
            <a:prstGeom prst="parallelogram">
              <a:avLst>
                <a:gd name="adj" fmla="val 0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274944" y="3985500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ru-RU" baseline="-25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61075" y="6184192"/>
              <a:ext cx="3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2</a:t>
              </a:r>
              <a:endParaRPr lang="ru-RU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3886827" y="3591879"/>
                <a:ext cx="5256584" cy="2592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dirty="0" smtClean="0"/>
                  <a:t>Если 2 независимых объекта </a:t>
                </a:r>
                <a:r>
                  <a:rPr lang="en-US" sz="2000" dirty="0"/>
                  <a:t>X</a:t>
                </a:r>
                <a:r>
                  <a:rPr lang="en-US" sz="2000" baseline="-25000" dirty="0"/>
                  <a:t>1</a:t>
                </a:r>
                <a:endParaRPr lang="ru-RU" sz="2000" baseline="-25000" dirty="0"/>
              </a:p>
              <a:p>
                <a:r>
                  <a:rPr lang="ru-RU" sz="2000" dirty="0" smtClean="0"/>
                  <a:t>и 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2</a:t>
                </a:r>
                <a:r>
                  <a:rPr lang="ru-RU" sz="2000" baseline="-25000" dirty="0" smtClean="0"/>
                  <a:t> </a:t>
                </a:r>
                <a:r>
                  <a:rPr lang="ru-RU" sz="2000" dirty="0" smtClean="0"/>
                  <a:t>имеют по 100 градаций по каждой из двух своих существенных координат, то для описания этих объектов по отдельности надо по 10000 точек (пар </a:t>
                </a:r>
                <a:r>
                  <a:rPr lang="en-US" sz="2000" dirty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ru-RU" sz="2000">
                                <a:latin typeface="Cambria Math"/>
                              </a:rPr>
                              <m:t>Х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ru-RU" sz="2000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000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}</m:t>
                    </m:r>
                  </m:oMath>
                </a14:m>
                <a:r>
                  <a:rPr lang="ru-RU" sz="2000" dirty="0" smtClean="0"/>
                  <a:t>). Если же описывать их как один четырёхмерный объект, то уже потребуется 100000000 точек</a:t>
                </a:r>
                <a:endParaRPr lang="ru-RU" sz="20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827" y="3591879"/>
                <a:ext cx="5256584" cy="2592313"/>
              </a:xfrm>
              <a:prstGeom prst="rect">
                <a:avLst/>
              </a:prstGeom>
              <a:blipFill rotWithShape="1">
                <a:blip r:embed="rId2"/>
                <a:stretch>
                  <a:fillRect l="-1276" t="-1412" b="-32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251520" y="2319914"/>
            <a:ext cx="85689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Если есть возможность потратить много времени на обучение, то лучше запоминать более  </a:t>
            </a:r>
            <a:r>
              <a:rPr lang="ru-RU" sz="2000" dirty="0" err="1" smtClean="0"/>
              <a:t>высокоразмерные</a:t>
            </a:r>
            <a:r>
              <a:rPr lang="ru-RU" sz="2000" dirty="0" smtClean="0"/>
              <a:t> объекты. Но для повышения скорости обучения лучше формировать динамические модели нескольких </a:t>
            </a:r>
            <a:r>
              <a:rPr lang="ru-RU" sz="2000" dirty="0" err="1" smtClean="0"/>
              <a:t>низкоразмерных</a:t>
            </a:r>
            <a:r>
              <a:rPr lang="ru-RU" sz="2000" dirty="0" smtClean="0"/>
              <a:t> объектов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982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64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37405" y="620688"/>
            <a:ext cx="63001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Проклятие размерности</a:t>
            </a:r>
            <a:endParaRPr lang="ru-RU" sz="3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4476" y="3429000"/>
                <a:ext cx="784887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4"/>
                <a:r>
                  <a:rPr lang="ru-RU" b="1" dirty="0"/>
                  <a:t>Выделение существенных (для реализации преобразования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latin typeface="Cambria Math"/>
                          </a:rPr>
                          <m:t>𝐘</m:t>
                        </m:r>
                      </m:e>
                    </m:acc>
                  </m:oMath>
                </a14:m>
                <a:r>
                  <a:rPr lang="ru-RU" b="1" dirty="0"/>
                  <a:t>=</a:t>
                </a:r>
                <a14:m>
                  <m:oMath xmlns:m="http://schemas.openxmlformats.org/officeDocument/2006/math">
                    <m:r>
                      <a:rPr lang="ru-RU" b="1">
                        <a:latin typeface="Cambria Math"/>
                      </a:rPr>
                      <m:t> </m:t>
                    </m:r>
                    <m:r>
                      <a:rPr lang="ru-RU" b="1" i="1">
                        <a:latin typeface="Cambria Math"/>
                      </a:rPr>
                      <m:t>𝐅</m:t>
                    </m:r>
                    <m:r>
                      <a:rPr lang="ru-RU" b="1"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b="1" i="1"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latin typeface="Cambria Math"/>
                          </a:rPr>
                          <m:t>Х</m:t>
                        </m:r>
                      </m:e>
                    </m:acc>
                    <m:r>
                      <a:rPr lang="ru-RU" b="1" i="1">
                        <a:latin typeface="Cambria Math"/>
                      </a:rPr>
                      <m:t>)</m:t>
                    </m:r>
                  </m:oMath>
                </a14:m>
                <a:r>
                  <a:rPr lang="ru-RU" b="1" dirty="0"/>
                  <a:t>) координат на карте пространства состояний входного </a:t>
                </a:r>
                <a:r>
                  <a:rPr lang="ru-RU" b="1" dirty="0" smtClean="0"/>
                  <a:t>сигнала</a:t>
                </a:r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76" y="3429000"/>
                <a:ext cx="7848872" cy="956929"/>
              </a:xfrm>
              <a:prstGeom prst="rect">
                <a:avLst/>
              </a:prstGeom>
              <a:blipFill rotWithShape="1">
                <a:blip r:embed="rId2"/>
                <a:stretch>
                  <a:fillRect l="-621" t="-3846" b="-8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27584" y="1297901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4"/>
            <a:r>
              <a:rPr lang="ru-RU" b="1" dirty="0" smtClean="0"/>
              <a:t>Картирование пространства </a:t>
            </a:r>
            <a:r>
              <a:rPr lang="ru-RU" b="1" dirty="0"/>
              <a:t>состояний входного </a:t>
            </a:r>
            <a:r>
              <a:rPr lang="ru-RU" b="1" dirty="0" smtClean="0"/>
              <a:t>сигнала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877365" y="4791794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877365" y="5151834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77365" y="5555121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877365" y="5915161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861145" y="6311205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861145" y="6671245"/>
            <a:ext cx="187220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/>
          <p:cNvGrpSpPr/>
          <p:nvPr/>
        </p:nvGrpSpPr>
        <p:grpSpPr>
          <a:xfrm rot="5400000">
            <a:off x="859818" y="4791795"/>
            <a:ext cx="1888428" cy="1879451"/>
            <a:chOff x="861145" y="4791794"/>
            <a:chExt cx="1888428" cy="1879451"/>
          </a:xfrm>
        </p:grpSpPr>
        <p:grpSp>
          <p:nvGrpSpPr>
            <p:cNvPr id="32" name="Группа 31"/>
            <p:cNvGrpSpPr/>
            <p:nvPr/>
          </p:nvGrpSpPr>
          <p:grpSpPr>
            <a:xfrm>
              <a:off x="877365" y="4791794"/>
              <a:ext cx="1872208" cy="360040"/>
              <a:chOff x="827584" y="4797152"/>
              <a:chExt cx="1872208" cy="360040"/>
            </a:xfrm>
          </p:grpSpPr>
          <p:cxnSp>
            <p:nvCxnSpPr>
              <p:cNvPr id="39" name="Прямая соединительная линия 38"/>
              <p:cNvCxnSpPr/>
              <p:nvPr/>
            </p:nvCxnSpPr>
            <p:spPr>
              <a:xfrm>
                <a:off x="827584" y="479715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Прямая соединительная линия 39"/>
              <p:cNvCxnSpPr/>
              <p:nvPr/>
            </p:nvCxnSpPr>
            <p:spPr>
              <a:xfrm>
                <a:off x="827584" y="515719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Группа 32"/>
            <p:cNvGrpSpPr/>
            <p:nvPr/>
          </p:nvGrpSpPr>
          <p:grpSpPr>
            <a:xfrm>
              <a:off x="877365" y="5555121"/>
              <a:ext cx="1872208" cy="360040"/>
              <a:chOff x="827584" y="4797152"/>
              <a:chExt cx="1872208" cy="360040"/>
            </a:xfrm>
          </p:grpSpPr>
          <p:cxnSp>
            <p:nvCxnSpPr>
              <p:cNvPr id="37" name="Прямая соединительная линия 36"/>
              <p:cNvCxnSpPr/>
              <p:nvPr/>
            </p:nvCxnSpPr>
            <p:spPr>
              <a:xfrm>
                <a:off x="827584" y="479715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единительная линия 37"/>
              <p:cNvCxnSpPr/>
              <p:nvPr/>
            </p:nvCxnSpPr>
            <p:spPr>
              <a:xfrm>
                <a:off x="827584" y="515719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Группа 33"/>
            <p:cNvGrpSpPr/>
            <p:nvPr/>
          </p:nvGrpSpPr>
          <p:grpSpPr>
            <a:xfrm>
              <a:off x="861145" y="6311205"/>
              <a:ext cx="1872208" cy="360040"/>
              <a:chOff x="827584" y="4797152"/>
              <a:chExt cx="1872208" cy="360040"/>
            </a:xfrm>
          </p:grpSpPr>
          <p:cxnSp>
            <p:nvCxnSpPr>
              <p:cNvPr id="35" name="Прямая соединительная линия 34"/>
              <p:cNvCxnSpPr/>
              <p:nvPr/>
            </p:nvCxnSpPr>
            <p:spPr>
              <a:xfrm>
                <a:off x="827584" y="479715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>
                <a:off x="827584" y="5157192"/>
                <a:ext cx="1872208" cy="0"/>
              </a:xfrm>
              <a:prstGeom prst="line">
                <a:avLst/>
              </a:prstGeom>
              <a:ln w="254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Группа 59"/>
          <p:cNvGrpSpPr/>
          <p:nvPr/>
        </p:nvGrpSpPr>
        <p:grpSpPr>
          <a:xfrm>
            <a:off x="3118704" y="5915161"/>
            <a:ext cx="1008112" cy="540060"/>
            <a:chOff x="3357971" y="4987527"/>
            <a:chExt cx="1008112" cy="540060"/>
          </a:xfrm>
        </p:grpSpPr>
        <p:cxnSp>
          <p:nvCxnSpPr>
            <p:cNvPr id="41" name="Прямая соединительная линия 40"/>
            <p:cNvCxnSpPr/>
            <p:nvPr/>
          </p:nvCxnSpPr>
          <p:spPr>
            <a:xfrm flipV="1">
              <a:off x="3357971" y="498752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3862027" y="516754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>
              <a:off x="3357971" y="5347567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/>
            <p:cNvCxnSpPr/>
            <p:nvPr/>
          </p:nvCxnSpPr>
          <p:spPr>
            <a:xfrm>
              <a:off x="3851336" y="4999191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851336" y="4999191"/>
              <a:ext cx="10691" cy="528396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/>
          <p:cNvGrpSpPr/>
          <p:nvPr/>
        </p:nvGrpSpPr>
        <p:grpSpPr>
          <a:xfrm>
            <a:off x="3612069" y="5566785"/>
            <a:ext cx="1008112" cy="540060"/>
            <a:chOff x="3357971" y="4987527"/>
            <a:chExt cx="1008112" cy="540060"/>
          </a:xfrm>
        </p:grpSpPr>
        <p:cxnSp>
          <p:nvCxnSpPr>
            <p:cNvPr id="62" name="Прямая соединительная линия 61"/>
            <p:cNvCxnSpPr/>
            <p:nvPr/>
          </p:nvCxnSpPr>
          <p:spPr>
            <a:xfrm flipV="1">
              <a:off x="3357971" y="498752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Прямая соединительная линия 62"/>
            <p:cNvCxnSpPr/>
            <p:nvPr/>
          </p:nvCxnSpPr>
          <p:spPr>
            <a:xfrm flipV="1">
              <a:off x="3862027" y="516754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3357971" y="5347567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/>
            <p:cNvCxnSpPr/>
            <p:nvPr/>
          </p:nvCxnSpPr>
          <p:spPr>
            <a:xfrm>
              <a:off x="3851336" y="4999191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/>
            <p:cNvCxnSpPr/>
            <p:nvPr/>
          </p:nvCxnSpPr>
          <p:spPr>
            <a:xfrm>
              <a:off x="3851336" y="4999191"/>
              <a:ext cx="10691" cy="528396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Группа 66"/>
          <p:cNvGrpSpPr/>
          <p:nvPr/>
        </p:nvGrpSpPr>
        <p:grpSpPr>
          <a:xfrm>
            <a:off x="4085157" y="5218409"/>
            <a:ext cx="1008112" cy="540060"/>
            <a:chOff x="3357971" y="4987527"/>
            <a:chExt cx="1008112" cy="540060"/>
          </a:xfrm>
        </p:grpSpPr>
        <p:cxnSp>
          <p:nvCxnSpPr>
            <p:cNvPr id="68" name="Прямая соединительная линия 67"/>
            <p:cNvCxnSpPr/>
            <p:nvPr/>
          </p:nvCxnSpPr>
          <p:spPr>
            <a:xfrm flipV="1">
              <a:off x="3357971" y="498752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единительная линия 68"/>
            <p:cNvCxnSpPr/>
            <p:nvPr/>
          </p:nvCxnSpPr>
          <p:spPr>
            <a:xfrm flipV="1">
              <a:off x="3862027" y="516754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>
              <a:off x="3357971" y="5347567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/>
            <p:cNvCxnSpPr/>
            <p:nvPr/>
          </p:nvCxnSpPr>
          <p:spPr>
            <a:xfrm>
              <a:off x="3851336" y="4999191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единительная линия 71"/>
            <p:cNvCxnSpPr/>
            <p:nvPr/>
          </p:nvCxnSpPr>
          <p:spPr>
            <a:xfrm>
              <a:off x="3851336" y="4999191"/>
              <a:ext cx="10691" cy="528396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Группа 72"/>
          <p:cNvGrpSpPr/>
          <p:nvPr/>
        </p:nvGrpSpPr>
        <p:grpSpPr>
          <a:xfrm>
            <a:off x="4573870" y="4870033"/>
            <a:ext cx="1008112" cy="540060"/>
            <a:chOff x="3357971" y="4987527"/>
            <a:chExt cx="1008112" cy="540060"/>
          </a:xfrm>
        </p:grpSpPr>
        <p:cxnSp>
          <p:nvCxnSpPr>
            <p:cNvPr id="74" name="Прямая соединительная линия 73"/>
            <p:cNvCxnSpPr/>
            <p:nvPr/>
          </p:nvCxnSpPr>
          <p:spPr>
            <a:xfrm flipV="1">
              <a:off x="3357971" y="498752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единительная линия 74"/>
            <p:cNvCxnSpPr/>
            <p:nvPr/>
          </p:nvCxnSpPr>
          <p:spPr>
            <a:xfrm flipV="1">
              <a:off x="3862027" y="516754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единительная линия 75"/>
            <p:cNvCxnSpPr/>
            <p:nvPr/>
          </p:nvCxnSpPr>
          <p:spPr>
            <a:xfrm>
              <a:off x="3357971" y="5347567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/>
            <p:cNvCxnSpPr/>
            <p:nvPr/>
          </p:nvCxnSpPr>
          <p:spPr>
            <a:xfrm>
              <a:off x="3851336" y="4999191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единительная линия 77"/>
            <p:cNvCxnSpPr/>
            <p:nvPr/>
          </p:nvCxnSpPr>
          <p:spPr>
            <a:xfrm>
              <a:off x="3851336" y="4999191"/>
              <a:ext cx="10691" cy="528396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Группа 78"/>
          <p:cNvGrpSpPr/>
          <p:nvPr/>
        </p:nvGrpSpPr>
        <p:grpSpPr>
          <a:xfrm>
            <a:off x="5059482" y="4517277"/>
            <a:ext cx="1008112" cy="540060"/>
            <a:chOff x="3357971" y="4987527"/>
            <a:chExt cx="1008112" cy="540060"/>
          </a:xfrm>
        </p:grpSpPr>
        <p:cxnSp>
          <p:nvCxnSpPr>
            <p:cNvPr id="80" name="Прямая соединительная линия 79"/>
            <p:cNvCxnSpPr/>
            <p:nvPr/>
          </p:nvCxnSpPr>
          <p:spPr>
            <a:xfrm flipV="1">
              <a:off x="3357971" y="498752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/>
            <p:cNvCxnSpPr/>
            <p:nvPr/>
          </p:nvCxnSpPr>
          <p:spPr>
            <a:xfrm flipV="1">
              <a:off x="3862027" y="5167547"/>
              <a:ext cx="504056" cy="36004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/>
            <p:cNvCxnSpPr/>
            <p:nvPr/>
          </p:nvCxnSpPr>
          <p:spPr>
            <a:xfrm>
              <a:off x="3357971" y="5347567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/>
            <p:cNvCxnSpPr/>
            <p:nvPr/>
          </p:nvCxnSpPr>
          <p:spPr>
            <a:xfrm>
              <a:off x="3851336" y="4999191"/>
              <a:ext cx="514747" cy="180020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83"/>
            <p:cNvCxnSpPr/>
            <p:nvPr/>
          </p:nvCxnSpPr>
          <p:spPr>
            <a:xfrm>
              <a:off x="3851336" y="4999191"/>
              <a:ext cx="10691" cy="528396"/>
            </a:xfrm>
            <a:prstGeom prst="line">
              <a:avLst/>
            </a:prstGeom>
            <a:ln w="254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Прямая соединительная линия 84"/>
          <p:cNvCxnSpPr/>
          <p:nvPr/>
        </p:nvCxnSpPr>
        <p:spPr>
          <a:xfrm>
            <a:off x="877365" y="4787307"/>
            <a:ext cx="1872208" cy="1883938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1237405" y="4791794"/>
            <a:ext cx="1512168" cy="151941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861145" y="5143649"/>
            <a:ext cx="1512168" cy="151941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>
            <a:off x="877365" y="5551499"/>
            <a:ext cx="1116124" cy="111974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>
            <a:off x="1627634" y="4807079"/>
            <a:ext cx="1116124" cy="111974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>
            <a:off x="1980431" y="4795415"/>
            <a:ext cx="769142" cy="77137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>
            <a:off x="864307" y="5915693"/>
            <a:ext cx="769142" cy="77137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877365" y="6311205"/>
            <a:ext cx="368351" cy="35658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>
            <a:off x="2365002" y="4795415"/>
            <a:ext cx="368351" cy="356581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>
            <a:off x="5931832" y="6216949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6425197" y="5868573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6425197" y="5868573"/>
            <a:ext cx="10691" cy="5283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6425197" y="5868573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6918562" y="5520197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>
            <a:off x="6918562" y="5520197"/>
            <a:ext cx="10691" cy="5283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6898285" y="5520197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7391650" y="5171821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7391650" y="5171821"/>
            <a:ext cx="10691" cy="5283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>
            <a:off x="7386998" y="5171821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Прямая соединительная линия 123"/>
          <p:cNvCxnSpPr/>
          <p:nvPr/>
        </p:nvCxnSpPr>
        <p:spPr>
          <a:xfrm>
            <a:off x="7880363" y="4823445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Прямая соединительная линия 124"/>
          <p:cNvCxnSpPr/>
          <p:nvPr/>
        </p:nvCxnSpPr>
        <p:spPr>
          <a:xfrm>
            <a:off x="7880363" y="4823445"/>
            <a:ext cx="10691" cy="5283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Прямая соединительная линия 128"/>
          <p:cNvCxnSpPr/>
          <p:nvPr/>
        </p:nvCxnSpPr>
        <p:spPr>
          <a:xfrm>
            <a:off x="7872610" y="4819065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/>
          <p:cNvCxnSpPr/>
          <p:nvPr/>
        </p:nvCxnSpPr>
        <p:spPr>
          <a:xfrm>
            <a:off x="8365975" y="4470689"/>
            <a:ext cx="514747" cy="18002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/>
          <p:nvPr/>
        </p:nvCxnSpPr>
        <p:spPr>
          <a:xfrm>
            <a:off x="8365975" y="4470689"/>
            <a:ext cx="10691" cy="528396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Стрелка вправо 131"/>
          <p:cNvSpPr/>
          <p:nvPr/>
        </p:nvSpPr>
        <p:spPr>
          <a:xfrm>
            <a:off x="3118704" y="5320083"/>
            <a:ext cx="661208" cy="409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Стрелка вправо 132"/>
          <p:cNvSpPr/>
          <p:nvPr/>
        </p:nvSpPr>
        <p:spPr>
          <a:xfrm>
            <a:off x="5751498" y="5314218"/>
            <a:ext cx="661208" cy="409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4" name="Picture 2" descr="&amp;Kcy;&amp;acy;&amp;rcy;&amp;tcy;&amp;icy;&amp;ncy;&amp;kcy;&amp;icy; &amp;pcy;&amp;ocy; &amp;zcy;&amp;acy;&amp;pcy;&amp;rcy;&amp;ocy;&amp;scy;&amp;ucy; som kohonen 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383" y="1916832"/>
            <a:ext cx="4923707" cy="13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66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70" y="2992149"/>
            <a:ext cx="4663440" cy="35021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412776"/>
            <a:ext cx="4275430" cy="5346576"/>
          </a:xfrm>
          <a:prstGeom prst="rect">
            <a:avLst/>
          </a:prstGeom>
        </p:spPr>
      </p:pic>
      <p:pic>
        <p:nvPicPr>
          <p:cNvPr id="6148" name="Picture 4" descr="http://art-bratstvo.org/wp-content/uploads/2013/01/ab99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2" y="116632"/>
            <a:ext cx="5422404" cy="287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35896" y="260648"/>
            <a:ext cx="5144359" cy="504056"/>
          </a:xfr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65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4860032" y="908720"/>
            <a:ext cx="2927404" cy="3693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lumMod val="64000"/>
                  <a:lumOff val="36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Отделы нервной системы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025852" y="1413177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dirty="0" smtClean="0"/>
              <a:t>  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8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807297"/>
            <a:ext cx="6484289" cy="52127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66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043607" y="620688"/>
            <a:ext cx="2927404" cy="3693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lumMod val="64000"/>
                  <a:lumOff val="36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Отделы нервной системы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24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https://software.intel.com/sites/default/files/b7/35/neiron_inter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250" y="4065818"/>
            <a:ext cx="4873675" cy="223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6512511" cy="504056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Сети </a:t>
            </a:r>
            <a:r>
              <a:rPr lang="ru-RU" sz="2400" dirty="0" smtClean="0"/>
              <a:t>формальных нейронов</a:t>
            </a:r>
            <a:endParaRPr lang="ru-RU" sz="24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67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1043607" y="620688"/>
            <a:ext cx="2927404" cy="36933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4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lumMod val="64000"/>
                  <a:lumOff val="36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Отделы нервной системы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22293" y="1351641"/>
            <a:ext cx="1152129" cy="64633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square" rtlCol="0">
            <a:spAutoFit/>
          </a:bodyPr>
          <a:lstStyle/>
          <a:p>
            <a:r>
              <a:rPr lang="ru-RU" dirty="0" smtClean="0"/>
              <a:t>Нервная</a:t>
            </a:r>
          </a:p>
          <a:p>
            <a:r>
              <a:rPr lang="ru-RU" dirty="0" smtClean="0"/>
              <a:t>система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139952" y="1028475"/>
            <a:ext cx="1677062" cy="64633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Соматическая</a:t>
            </a:r>
          </a:p>
          <a:p>
            <a:r>
              <a:rPr lang="ru-RU" dirty="0" smtClean="0"/>
              <a:t>(анимальная)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995480" y="1401865"/>
            <a:ext cx="1811714" cy="36933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Симпатическая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944096" y="1281799"/>
            <a:ext cx="1558440" cy="36933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Центральная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835696" y="1809583"/>
            <a:ext cx="1980029" cy="36933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err="1" smtClean="0"/>
              <a:t>Переферическая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163123" y="1758041"/>
            <a:ext cx="1622560" cy="646331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Вегетативная</a:t>
            </a:r>
          </a:p>
          <a:p>
            <a:r>
              <a:rPr lang="ru-RU" dirty="0" smtClean="0"/>
              <a:t>(автономная)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995480" y="1992615"/>
            <a:ext cx="2302233" cy="369332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40000">
                <a:schemeClr val="bg2">
                  <a:lumMod val="75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</a:gradFill>
        </p:spPr>
        <p:txBody>
          <a:bodyPr wrap="none" rtlCol="0">
            <a:spAutoFit/>
          </a:bodyPr>
          <a:lstStyle/>
          <a:p>
            <a:r>
              <a:rPr lang="ru-RU" dirty="0" smtClean="0"/>
              <a:t>Парасимпатическая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stCxn id="13" idx="3"/>
            <a:endCxn id="10" idx="1"/>
          </p:cNvCxnSpPr>
          <p:nvPr/>
        </p:nvCxnSpPr>
        <p:spPr>
          <a:xfrm flipV="1">
            <a:off x="5785683" y="1586531"/>
            <a:ext cx="209797" cy="494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3" idx="3"/>
            <a:endCxn id="14" idx="1"/>
          </p:cNvCxnSpPr>
          <p:nvPr/>
        </p:nvCxnSpPr>
        <p:spPr>
          <a:xfrm>
            <a:off x="5785683" y="2081207"/>
            <a:ext cx="209797" cy="9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3" y="2342534"/>
            <a:ext cx="3641657" cy="3446569"/>
          </a:xfrm>
          <a:prstGeom prst="rect">
            <a:avLst/>
          </a:prstGeom>
        </p:spPr>
      </p:pic>
      <p:pic>
        <p:nvPicPr>
          <p:cNvPr id="67" name="Picture 2" descr="https://habrastorage.org/getpro/habr/post_images/58f/f30/4c1/58ff304c19da7a08cca56d8dff5c5988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946" y="2491331"/>
            <a:ext cx="4632464" cy="165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Прямая со стрелкой 74"/>
          <p:cNvCxnSpPr>
            <a:stCxn id="6" idx="3"/>
            <a:endCxn id="12" idx="1"/>
          </p:cNvCxnSpPr>
          <p:nvPr/>
        </p:nvCxnSpPr>
        <p:spPr>
          <a:xfrm>
            <a:off x="1574422" y="1674807"/>
            <a:ext cx="261274" cy="3194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>
            <a:stCxn id="6" idx="3"/>
            <a:endCxn id="11" idx="1"/>
          </p:cNvCxnSpPr>
          <p:nvPr/>
        </p:nvCxnSpPr>
        <p:spPr>
          <a:xfrm flipV="1">
            <a:off x="1574422" y="1466465"/>
            <a:ext cx="369674" cy="208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80"/>
          <p:cNvCxnSpPr>
            <a:stCxn id="12" idx="3"/>
            <a:endCxn id="9" idx="1"/>
          </p:cNvCxnSpPr>
          <p:nvPr/>
        </p:nvCxnSpPr>
        <p:spPr>
          <a:xfrm flipV="1">
            <a:off x="3815725" y="1351641"/>
            <a:ext cx="324227" cy="6426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/>
          <p:cNvCxnSpPr>
            <a:stCxn id="12" idx="3"/>
            <a:endCxn id="13" idx="1"/>
          </p:cNvCxnSpPr>
          <p:nvPr/>
        </p:nvCxnSpPr>
        <p:spPr>
          <a:xfrm>
            <a:off x="3815725" y="1994249"/>
            <a:ext cx="347398" cy="86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39552" y="5877272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Нейронные слои, проекции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39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7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476672"/>
            <a:ext cx="86084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Выбор </a:t>
            </a:r>
            <a:r>
              <a:rPr lang="ru-RU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наиболее простой </a:t>
            </a:r>
            <a:r>
              <a:rPr lang="ru-RU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модели</a:t>
            </a:r>
            <a:endParaRPr lang="ru-RU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18220" y="1412776"/>
                <a:ext cx="7992888" cy="4624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b="1" dirty="0" smtClean="0">
                    <a:solidFill>
                      <a:srgbClr val="092563"/>
                    </a:solidFill>
                  </a:rPr>
                  <a:t>Решение прикладных задач предполагает развитие </a:t>
                </a:r>
                <a:r>
                  <a:rPr lang="ru-RU" b="1" dirty="0" err="1" smtClean="0">
                    <a:solidFill>
                      <a:srgbClr val="092563"/>
                    </a:solidFill>
                  </a:rPr>
                  <a:t>нейротеории</a:t>
                </a:r>
                <a:r>
                  <a:rPr lang="ru-RU" b="1" dirty="0" smtClean="0">
                    <a:solidFill>
                      <a:srgbClr val="092563"/>
                    </a:solidFill>
                  </a:rPr>
                  <a:t> аппроксимации и оптимизации сложных пространственно-временных векторных функций. Но развитие необходимо начинать с решения наиболее простых задач.</a:t>
                </a:r>
              </a:p>
              <a:p>
                <a:pPr algn="just"/>
                <a:endParaRPr lang="ru-RU" b="1" dirty="0">
                  <a:solidFill>
                    <a:srgbClr val="092563"/>
                  </a:solidFill>
                </a:endParaRPr>
              </a:p>
              <a:p>
                <a:pPr algn="just"/>
                <a:r>
                  <a:rPr lang="ru-RU" b="1" dirty="0" smtClean="0">
                    <a:solidFill>
                      <a:srgbClr val="092563"/>
                    </a:solidFill>
                  </a:rPr>
                  <a:t>При этом желательно решение простых задач производить методами, позволяющими их распространить на решение более сложных задач путём некоторого усложнения используемых подходов. Анализу этого вопроса будет посвящена последняя часть доклада.</a:t>
                </a:r>
              </a:p>
              <a:p>
                <a:pPr algn="just"/>
                <a:endParaRPr lang="ru-RU" b="1" dirty="0">
                  <a:solidFill>
                    <a:srgbClr val="092563"/>
                  </a:solidFill>
                </a:endParaRPr>
              </a:p>
              <a:p>
                <a:pPr algn="just"/>
                <a:r>
                  <a:rPr lang="ru-RU" b="1" dirty="0" smtClean="0">
                    <a:solidFill>
                      <a:srgbClr val="092563"/>
                    </a:solidFill>
                  </a:rPr>
                  <a:t>В качестве начальной, наиболее простой задачи аппроксимации предлагается широко распространённая задача обучения с учителем, когда функция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𝑿</m:t>
                        </m:r>
                      </m:e>
                    </m:acc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b="1" i="1" dirty="0" smtClean="0">
                    <a:solidFill>
                      <a:srgbClr val="092563"/>
                    </a:solidFill>
                  </a:rPr>
                  <a:t> </a:t>
                </a:r>
                <a:r>
                  <a:rPr lang="ru-RU" b="1" dirty="0" smtClean="0">
                    <a:solidFill>
                      <a:srgbClr val="092563"/>
                    </a:solidFill>
                  </a:rPr>
                  <a:t>задаётся большим набором соответствий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1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b="1" i="1">
                                    <a:solidFill>
                                      <a:srgbClr val="092563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ru-RU" b="1" i="1">
                                    <a:solidFill>
                                      <a:srgbClr val="092563"/>
                                    </a:solidFill>
                                    <a:latin typeface="Cambria Math"/>
                                  </a:rPr>
                                  <m:t>𝑿</m:t>
                                </m:r>
                              </m:e>
                            </m:acc>
                          </m:e>
                          <m:sub>
                            <m:r>
                              <a:rPr lang="ru-RU" b="1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  <m:r>
                          <a:rPr lang="ru-RU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ru-RU" b="1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b="1" i="1">
                                    <a:solidFill>
                                      <a:srgbClr val="092563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ru-RU" b="1" i="1">
                                    <a:solidFill>
                                      <a:srgbClr val="092563"/>
                                    </a:solidFill>
                                    <a:latin typeface="Cambria Math"/>
                                  </a:rPr>
                                  <m:t>𝒀</m:t>
                                </m:r>
                              </m:e>
                            </m:acc>
                          </m:e>
                          <m:sub>
                            <m:r>
                              <a:rPr lang="ru-RU" b="1" i="1">
                                <a:solidFill>
                                  <a:srgbClr val="092563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ru-RU" b="1" i="1" smtClean="0">
                        <a:solidFill>
                          <a:srgbClr val="092563"/>
                        </a:solidFill>
                        <a:latin typeface="Cambria Math"/>
                      </a:rPr>
                      <m:t>.</m:t>
                    </m:r>
                    <m:r>
                      <a:rPr lang="ru-RU" b="1" i="1">
                        <a:solidFill>
                          <a:srgbClr val="092563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ru-RU" b="1" i="1" dirty="0">
                    <a:solidFill>
                      <a:srgbClr val="092563"/>
                    </a:solidFill>
                    <a:latin typeface="Cambria Math"/>
                  </a:rPr>
                  <a:t> </a:t>
                </a:r>
                <a:r>
                  <a:rPr lang="ru-RU" b="1" dirty="0">
                    <a:solidFill>
                      <a:srgbClr val="092563"/>
                    </a:solidFill>
                  </a:rPr>
                  <a:t>Для данной задачи </a:t>
                </a:r>
                <a:r>
                  <a:rPr lang="ru-RU" b="1" dirty="0" smtClean="0">
                    <a:solidFill>
                      <a:srgbClr val="092563"/>
                    </a:solidFill>
                  </a:rPr>
                  <a:t>имеется значительное число тестовых наборов данных и ряд прикладных задач.</a:t>
                </a:r>
                <a:endParaRPr lang="ru-RU" b="1" dirty="0">
                  <a:solidFill>
                    <a:srgbClr val="092563"/>
                  </a:solidFill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20" y="1412776"/>
                <a:ext cx="7992888" cy="4624151"/>
              </a:xfrm>
              <a:prstGeom prst="rect">
                <a:avLst/>
              </a:prstGeom>
              <a:blipFill rotWithShape="1">
                <a:blip r:embed="rId2"/>
                <a:stretch>
                  <a:fillRect l="-610" t="-792" r="-686" b="-11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5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8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1147" y="487736"/>
            <a:ext cx="901561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Все </a:t>
            </a:r>
            <a:r>
              <a:rPr lang="ru-RU" sz="2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нейросети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– табличные </a:t>
            </a:r>
            <a:r>
              <a:rPr lang="ru-RU" sz="28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аппроксиматоры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7827" y="1001186"/>
                <a:ext cx="8640960" cy="5414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sz="2400" b="1" dirty="0">
                    <a:solidFill>
                      <a:srgbClr val="092563"/>
                    </a:solidFill>
                  </a:rPr>
                  <a:t>Любая модель сети формальных нейронов осуществляет </a:t>
                </a:r>
                <a:r>
                  <a:rPr lang="ru-RU" sz="2400" b="1" dirty="0" smtClean="0">
                    <a:solidFill>
                      <a:srgbClr val="092563"/>
                    </a:solidFill>
                  </a:rPr>
                  <a:t>табличное преобразование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𝐘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𝐅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𝐗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400" b="1" dirty="0">
                    <a:solidFill>
                      <a:srgbClr val="092563"/>
                    </a:solidFill>
                  </a:rPr>
                  <a:t>. </a:t>
                </a:r>
              </a:p>
              <a:p>
                <a:pPr algn="just"/>
                <a:r>
                  <a:rPr lang="ru-RU" sz="2400" b="1" dirty="0">
                    <a:solidFill>
                      <a:srgbClr val="092563"/>
                    </a:solidFill>
                  </a:rPr>
                  <a:t>Функции формальных нейронов и структура модели задают правила аппроксимации, а значения параметров (в основном – весов связей) – конкретный вид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𝐘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𝐅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(</m:t>
                    </m:r>
                    <m:acc>
                      <m:accPr>
                        <m:chr m:val="⃗"/>
                        <m:ctrlP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ru-RU" sz="2400" b="1" i="1">
                            <a:solidFill>
                              <a:srgbClr val="092563"/>
                            </a:solidFill>
                            <a:latin typeface="Cambria Math"/>
                          </a:rPr>
                          <m:t>𝐗</m:t>
                        </m:r>
                      </m:e>
                    </m:acc>
                    <m:r>
                      <a:rPr lang="ru-RU" sz="2400" b="1">
                        <a:solidFill>
                          <a:srgbClr val="092563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ru-RU" sz="2400" b="1" dirty="0">
                    <a:solidFill>
                      <a:srgbClr val="092563"/>
                    </a:solidFill>
                  </a:rPr>
                  <a:t>.</a:t>
                </a:r>
                <a:endParaRPr lang="ru-RU" sz="2400" b="1" dirty="0" smtClean="0">
                  <a:solidFill>
                    <a:srgbClr val="092563"/>
                  </a:solidFill>
                </a:endParaRPr>
              </a:p>
              <a:p>
                <a:pPr algn="just"/>
                <a:endParaRPr lang="ru-RU" sz="1400" b="1" dirty="0">
                  <a:solidFill>
                    <a:srgbClr val="092563"/>
                  </a:solidFill>
                </a:endParaRPr>
              </a:p>
              <a:p>
                <a:pPr algn="just"/>
                <a:r>
                  <a:rPr lang="ru-RU" sz="2400" b="1" dirty="0" smtClean="0">
                    <a:solidFill>
                      <a:srgbClr val="092563"/>
                    </a:solidFill>
                  </a:rPr>
                  <a:t>Аппроксимация функций – одна из известных задач, решаемых </a:t>
                </a:r>
                <a:r>
                  <a:rPr lang="ru-RU" sz="2400" b="1" dirty="0" err="1" smtClean="0">
                    <a:solidFill>
                      <a:srgbClr val="092563"/>
                    </a:solidFill>
                  </a:rPr>
                  <a:t>нейросетевыми</a:t>
                </a:r>
                <a:r>
                  <a:rPr lang="ru-RU" sz="2400" b="1" dirty="0" smtClean="0">
                    <a:solidFill>
                      <a:srgbClr val="092563"/>
                    </a:solidFill>
                  </a:rPr>
                  <a:t> моделями, в ряду многих других.</a:t>
                </a:r>
              </a:p>
              <a:p>
                <a:pPr algn="just"/>
                <a:endParaRPr lang="ru-RU" sz="1400" b="1" dirty="0">
                  <a:solidFill>
                    <a:srgbClr val="092563"/>
                  </a:solidFill>
                </a:endParaRPr>
              </a:p>
              <a:p>
                <a:pPr algn="just"/>
                <a:r>
                  <a:rPr lang="ru-RU" sz="2400" b="1" dirty="0" smtClean="0">
                    <a:solidFill>
                      <a:srgbClr val="092563"/>
                    </a:solidFill>
                  </a:rPr>
                  <a:t>Предлагаемый подход отличается от известных рассмотрением аппроксимации функций как основного свойства </a:t>
                </a:r>
                <a:r>
                  <a:rPr lang="ru-RU" sz="2400" b="1" dirty="0" err="1" smtClean="0">
                    <a:solidFill>
                      <a:srgbClr val="092563"/>
                    </a:solidFill>
                  </a:rPr>
                  <a:t>нейросетей</a:t>
                </a:r>
                <a:r>
                  <a:rPr lang="ru-RU" sz="2400" b="1" dirty="0" smtClean="0">
                    <a:solidFill>
                      <a:srgbClr val="092563"/>
                    </a:solidFill>
                  </a:rPr>
                  <a:t> и изучением свойств  </a:t>
                </a:r>
                <a:r>
                  <a:rPr lang="ru-RU" sz="2400" b="1" dirty="0" err="1" smtClean="0">
                    <a:solidFill>
                      <a:srgbClr val="092563"/>
                    </a:solidFill>
                  </a:rPr>
                  <a:t>нейросетей</a:t>
                </a:r>
                <a:r>
                  <a:rPr lang="ru-RU" sz="2400" b="1" dirty="0" smtClean="0">
                    <a:solidFill>
                      <a:srgbClr val="092563"/>
                    </a:solidFill>
                  </a:rPr>
                  <a:t>, требуемых для эффективного осуществления </a:t>
                </a:r>
                <a:r>
                  <a:rPr lang="ru-RU" sz="2400" b="1" dirty="0">
                    <a:solidFill>
                      <a:srgbClr val="092563"/>
                    </a:solidFill>
                  </a:rPr>
                  <a:t>аппроксимации </a:t>
                </a:r>
                <a:r>
                  <a:rPr lang="ru-RU" sz="2400" b="1" dirty="0" smtClean="0">
                    <a:solidFill>
                      <a:srgbClr val="092563"/>
                    </a:solidFill>
                  </a:rPr>
                  <a:t>функций. </a:t>
                </a:r>
                <a:endParaRPr lang="ru-RU" sz="2400" b="1" dirty="0">
                  <a:solidFill>
                    <a:srgbClr val="092563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7" y="1001186"/>
                <a:ext cx="8640960" cy="5414046"/>
              </a:xfrm>
              <a:prstGeom prst="rect">
                <a:avLst/>
              </a:prstGeom>
              <a:blipFill rotWithShape="1">
                <a:blip r:embed="rId2"/>
                <a:stretch>
                  <a:fillRect l="-1058" t="-901" r="-1058" b="-15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7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08912" cy="427311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Табличное представление </a:t>
            </a:r>
            <a:r>
              <a:rPr lang="ru-RU" sz="1800" dirty="0" smtClean="0"/>
              <a:t>и интерполирование функций </a:t>
            </a:r>
            <a:r>
              <a:rPr lang="ru-RU" sz="1800" dirty="0" err="1" smtClean="0"/>
              <a:t>нейросетями</a:t>
            </a:r>
            <a:endParaRPr lang="ru-RU" sz="1800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716016" y="6165304"/>
            <a:ext cx="3352801" cy="365125"/>
          </a:xfrm>
        </p:spPr>
        <p:txBody>
          <a:bodyPr/>
          <a:lstStyle/>
          <a:p>
            <a:r>
              <a:rPr lang="ru-RU" smtClean="0"/>
              <a:t>(всего 52)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DBA-1D19-4E42-AB2E-8AA3FF33EE41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2286" y="494184"/>
            <a:ext cx="90717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Универсальная </a:t>
            </a:r>
            <a:r>
              <a:rPr lang="ru-RU" sz="2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аппроксимационная</a:t>
            </a:r>
            <a:r>
              <a:rPr lang="ru-RU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теорема</a:t>
            </a:r>
          </a:p>
          <a:p>
            <a:pPr algn="ctr"/>
            <a:r>
              <a:rPr lang="ru-RU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endParaRPr lang="ru-RU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124744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В 1900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г. Давидом Гильбертом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был предложен список 23 мат. проблем на ХХ век. Проблема №13 гласила, что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любая непрерывная функция 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 переменных 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, ... </a:t>
            </a:r>
            <a:r>
              <a:rPr lang="ru-RU" sz="2400" i="1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не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может быть представлена в виде суммы непрерывных функций одного переменного 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ru-RU" sz="2400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ru-RU" sz="2400" i="1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) + </a:t>
            </a:r>
            <a:r>
              <a:rPr lang="ru-RU" sz="2400" i="1" dirty="0" smtClean="0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ru-RU" sz="2400" baseline="-250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ru-RU" sz="2400" i="1" dirty="0" smtClean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+ ... + </a:t>
            </a:r>
            <a:r>
              <a:rPr lang="ru-RU" sz="2400" i="1" dirty="0" err="1">
                <a:solidFill>
                  <a:schemeClr val="bg2">
                    <a:lumMod val="25000"/>
                  </a:schemeClr>
                </a:solidFill>
              </a:rPr>
              <a:t>f</a:t>
            </a:r>
            <a:r>
              <a:rPr lang="ru-RU" sz="2400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ru-RU" sz="2400" i="1" dirty="0" err="1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ru-RU" sz="2400" baseline="-25000" dirty="0" err="1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). </a:t>
            </a:r>
            <a:b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А.Н. Колмогоровым и В.В. Арнольдом в 1957 году была доказана теорема о </a:t>
            </a:r>
            <a:r>
              <a:rPr lang="ru-RU" sz="2400" dirty="0" err="1" smtClean="0">
                <a:solidFill>
                  <a:schemeClr val="bg2">
                    <a:lumMod val="25000"/>
                  </a:schemeClr>
                </a:solidFill>
              </a:rPr>
              <a:t>представимости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непрерывных функций нескольких переменных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суперпозицией непрерывных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4077072"/>
            <a:ext cx="878497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функций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одной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переменной. Теорема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доказывает возможность, но не указывает конструктивный путь построения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</a:rPr>
              <a:t>апрроксимации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 функций нескольких переменных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. Применимость теоремы к </a:t>
            </a:r>
            <a:r>
              <a:rPr lang="ru-RU" sz="2400" dirty="0" err="1" smtClean="0">
                <a:solidFill>
                  <a:schemeClr val="bg2">
                    <a:lumMod val="25000"/>
                  </a:schemeClr>
                </a:solidFill>
              </a:rPr>
              <a:t>нейросетям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продемонстрировал Р. </a:t>
            </a:r>
            <a:r>
              <a:rPr lang="ru-RU" sz="2400" dirty="0" err="1" smtClean="0">
                <a:solidFill>
                  <a:schemeClr val="bg2">
                    <a:lumMod val="25000"/>
                  </a:schemeClr>
                </a:solidFill>
              </a:rPr>
              <a:t>Хехт-Нильсон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</a:rPr>
              <a:t> в 1987 г.</a:t>
            </a:r>
            <a:endParaRPr lang="ru-RU" sz="2400" dirty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0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53457</TotalTime>
  <Words>6178</Words>
  <Application>Microsoft Office PowerPoint</Application>
  <PresentationFormat>Экран (4:3)</PresentationFormat>
  <Paragraphs>1047</Paragraphs>
  <Slides>67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Воздушный поток</vt:lpstr>
      <vt:lpstr>Табличное представление и интерполирование функций 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Презентация PowerPoint</vt:lpstr>
      <vt:lpstr>Презентация PowerPoint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Табличное представление и интерполирование функций нейросетями</vt:lpstr>
      <vt:lpstr>Презентация PowerPoint</vt:lpstr>
      <vt:lpstr>Табличное представление и интерполирование функций нейросетями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  <vt:lpstr>Сети формальных нейронов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Сети формальных нейронов</dc:title>
  <dc:creator>Анна-Владимир</dc:creator>
  <cp:lastModifiedBy>Анна-Владимир</cp:lastModifiedBy>
  <cp:revision>588</cp:revision>
  <dcterms:created xsi:type="dcterms:W3CDTF">2016-02-20T14:21:37Z</dcterms:created>
  <dcterms:modified xsi:type="dcterms:W3CDTF">2016-11-18T13:56:30Z</dcterms:modified>
</cp:coreProperties>
</file>